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9" r:id="rId1"/>
  </p:sldMasterIdLst>
  <p:notesMasterIdLst>
    <p:notesMasterId r:id="rId33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59" r:id="rId11"/>
    <p:sldId id="268" r:id="rId12"/>
    <p:sldId id="280" r:id="rId13"/>
    <p:sldId id="269" r:id="rId14"/>
    <p:sldId id="270" r:id="rId15"/>
    <p:sldId id="271" r:id="rId16"/>
    <p:sldId id="272" r:id="rId17"/>
    <p:sldId id="283" r:id="rId18"/>
    <p:sldId id="318" r:id="rId19"/>
    <p:sldId id="319" r:id="rId20"/>
    <p:sldId id="320" r:id="rId21"/>
    <p:sldId id="321" r:id="rId22"/>
    <p:sldId id="322" r:id="rId23"/>
    <p:sldId id="324" r:id="rId24"/>
    <p:sldId id="326" r:id="rId25"/>
    <p:sldId id="327" r:id="rId26"/>
    <p:sldId id="330" r:id="rId27"/>
    <p:sldId id="331" r:id="rId28"/>
    <p:sldId id="332" r:id="rId29"/>
    <p:sldId id="328" r:id="rId30"/>
    <p:sldId id="329" r:id="rId31"/>
    <p:sldId id="317" r:id="rId32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F505F56E-BF01-47BD-962B-C54182C6CEBA}">
  <a:tblStyle styleId="{F505F56E-BF01-47BD-962B-C54182C6CEBA}" styleName="Table_0">
    <a:wholeTbl>
      <a:tcStyle>
        <a:tcBdr>
          <a:left>
            <a:ln w="1270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88" y="-21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953842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8" name="Shape 138"/>
          <p:cNvSpPr txBox="1"/>
          <p:nvPr/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5" name="Shape 145"/>
          <p:cNvSpPr txBox="1"/>
          <p:nvPr/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2" name="Shape 152"/>
          <p:cNvSpPr txBox="1"/>
          <p:nvPr/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9" name="Shape 159"/>
          <p:cNvSpPr txBox="1"/>
          <p:nvPr/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6" name="Shape 166"/>
          <p:cNvSpPr txBox="1"/>
          <p:nvPr/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8" name="Shape 98"/>
          <p:cNvSpPr txBox="1"/>
          <p:nvPr/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1" name="Shape 111"/>
          <p:cNvSpPr txBox="1"/>
          <p:nvPr/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0146" y="2614614"/>
            <a:ext cx="3429030" cy="1207294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1381126" y="442914"/>
            <a:ext cx="6772274" cy="2121694"/>
          </a:xfrm>
        </p:spPr>
        <p:txBody>
          <a:bodyPr anchor="ctr">
            <a:normAutofit/>
          </a:bodyPr>
          <a:lstStyle>
            <a:lvl1pPr marL="0" indent="0">
              <a:buNone/>
              <a:tabLst/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90496254"/>
      </p:ext>
    </p:extLst>
  </p:cSld>
  <p:clrMapOvr>
    <a:masterClrMapping/>
  </p:clrMapOvr>
  <p:transition>
    <p:dissolve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B7966-E67E-44C6-BB3B-2899690FAC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9529347"/>
      </p:ext>
    </p:extLst>
  </p:cSld>
  <p:clrMapOvr>
    <a:masterClrMapping/>
  </p:clrMapOvr>
  <p:transition>
    <p:dissolve/>
  </p:transition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778669"/>
            <a:ext cx="6019800" cy="38159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17BD7-3EED-4B3E-8EC1-882E045804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5958518"/>
      </p:ext>
    </p:extLst>
  </p:cSld>
  <p:clrMapOvr>
    <a:masterClrMapping/>
  </p:clrMapOvr>
  <p:transition>
    <p:dissolve/>
  </p:transition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1583344"/>
            <a:ext cx="7772400" cy="1159856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2840054"/>
            <a:ext cx="7772400" cy="784737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BEED0-51FA-46C8-9D52-3D79BB8D5B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9073043"/>
      </p:ext>
    </p:extLst>
  </p:cSld>
  <p:clrMapOvr>
    <a:masterClrMapping/>
  </p:clrMapOvr>
  <p:transition>
    <p:dissolve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792958"/>
            <a:ext cx="7772400" cy="251221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6A5D4-FBE0-455C-BC68-A316DFB2B3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2384940"/>
      </p:ext>
    </p:extLst>
  </p:cSld>
  <p:clrMapOvr>
    <a:masterClrMapping/>
  </p:clrMapOvr>
  <p:transition>
    <p:dissolve/>
  </p:transition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lang="ru-RU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ru-RU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ru-RU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ru-RU" sz="1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ru-RU" sz="1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9A09B-256A-4D0C-84D5-5FD642BE9D3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9242134"/>
      </p:ext>
    </p:extLst>
  </p:cSld>
  <p:clrMapOvr>
    <a:masterClrMapping/>
  </p:clrMapOvr>
  <p:transition>
    <p:dissolve/>
  </p:transition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7B2F4-41FA-40FD-9DD9-138AB6A7D59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3866265"/>
      </p:ext>
    </p:extLst>
  </p:cSld>
  <p:clrMapOvr>
    <a:masterClrMapping/>
  </p:clrMapOvr>
  <p:transition>
    <p:dissolve/>
  </p:transition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A62A7-CD99-4579-93AF-18810173AC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7562086"/>
      </p:ext>
    </p:extLst>
  </p:cSld>
  <p:clrMapOvr>
    <a:masterClrMapping/>
  </p:clrMapOvr>
  <p:transition>
    <p:dissolve/>
  </p:transition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57609-797B-4BE1-A823-3407BEDF8E4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8349672"/>
      </p:ext>
    </p:extLst>
  </p:cSld>
  <p:clrMapOvr>
    <a:masterClrMapping/>
  </p:clrMapOvr>
  <p:transition>
    <p:dissolve/>
  </p:transition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747401"/>
            <a:ext cx="3008313" cy="7646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742951"/>
            <a:ext cx="5111750" cy="385167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507643"/>
            <a:ext cx="3008313" cy="308697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6CF7D-1F18-4A06-BC10-183EEF41778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8999891"/>
      </p:ext>
    </p:extLst>
  </p:cSld>
  <p:clrMapOvr>
    <a:masterClrMapping/>
  </p:clrMapOvr>
  <p:transition>
    <p:dissolve/>
  </p:transition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600451"/>
            <a:ext cx="86106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33375" y="459581"/>
            <a:ext cx="855345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800" y="4025504"/>
            <a:ext cx="86106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D82D7-01AA-457F-8868-DE8F37D6D2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0642123"/>
      </p:ext>
    </p:extLst>
  </p:cSld>
  <p:clrMapOvr>
    <a:masterClrMapping/>
  </p:clrMapOvr>
  <p:transition>
    <p:dissolve/>
  </p:transition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0253"/>
            <a:ext cx="8458200" cy="665559"/>
          </a:xfrm>
          <a:prstGeom prst="rect">
            <a:avLst/>
          </a:prstGeom>
          <a:effectLst>
            <a:outerShdw blurRad="25400" dist="25400" dir="2400000" algn="ctr" rotWithShape="0">
              <a:schemeClr val="tx1">
                <a:lumMod val="65000"/>
                <a:lumOff val="35000"/>
                <a:alpha val="71000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807243"/>
            <a:ext cx="8458200" cy="3787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43938" y="4835130"/>
            <a:ext cx="46196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9B2435E-68F4-4C59-A9A6-42697ADB38D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</p:sldLayoutIdLst>
  <p:transition>
    <p:dissolve/>
  </p:transition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rgbClr val="DD7E0E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9pPr>
    </p:titleStyle>
    <p:bodyStyle>
      <a:lvl1pPr marL="179388" indent="-179388" algn="l" rtl="0" eaLnBrk="1" fontAlgn="base" hangingPunct="1">
        <a:spcBef>
          <a:spcPct val="20000"/>
        </a:spcBef>
        <a:spcAft>
          <a:spcPct val="0"/>
        </a:spcAft>
        <a:buClr>
          <a:srgbClr val="DD7E0E"/>
        </a:buClr>
        <a:buSzPct val="80000"/>
        <a:buFont typeface="Wingdings" pitchFamily="2" charset="2"/>
        <a:buChar char="§"/>
        <a:tabLst>
          <a:tab pos="179388" algn="l"/>
        </a:tabLst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38163" indent="-273050" algn="l" rtl="0" eaLnBrk="1" fontAlgn="base" hangingPunct="1">
        <a:spcBef>
          <a:spcPct val="20000"/>
        </a:spcBef>
        <a:spcAft>
          <a:spcPct val="0"/>
        </a:spcAft>
        <a:buClr>
          <a:srgbClr val="DD7E0E"/>
        </a:buClr>
        <a:buFont typeface="Arial" charset="0"/>
        <a:buChar char="–"/>
        <a:defRPr sz="28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717550" indent="-179388" algn="l" rtl="0" eaLnBrk="1" fontAlgn="base" hangingPunct="1">
        <a:spcBef>
          <a:spcPct val="20000"/>
        </a:spcBef>
        <a:spcAft>
          <a:spcPct val="0"/>
        </a:spcAft>
        <a:buClr>
          <a:srgbClr val="DD7E0E"/>
        </a:buClr>
        <a:buFont typeface="Arial" charset="0"/>
        <a:buChar char="•"/>
        <a:defRPr sz="16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3pPr>
      <a:lvl4pPr marL="896938" indent="-17938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4pPr>
      <a:lvl5pPr marL="1076325" indent="-2730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tiki-os.org/start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github.com/contiki-os/contiki/wiki/Libraries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cs.se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ctrTitle"/>
          </p:nvPr>
        </p:nvSpPr>
        <p:spPr>
          <a:xfrm>
            <a:off x="596350" y="656503"/>
            <a:ext cx="7772400" cy="784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ru" sz="2400" dirty="0">
                <a:latin typeface="Times New Roman"/>
                <a:ea typeface="Times New Roman"/>
                <a:cs typeface="Times New Roman"/>
                <a:sym typeface="Times New Roman"/>
              </a:rPr>
              <a:t>Моделирование </a:t>
            </a:r>
            <a:r>
              <a:rPr lang="ru" sz="2400" dirty="0">
                <a:ea typeface="Times New Roman"/>
              </a:rPr>
              <a:t>с</a:t>
            </a:r>
            <a:r>
              <a:rPr lang="ru" sz="2400" dirty="0" smtClean="0"/>
              <a:t>аморганизующихся сетей на </a:t>
            </a:r>
            <a:r>
              <a:rPr lang="en-US" sz="2400" dirty="0" smtClean="0"/>
              <a:t>Cooja</a:t>
            </a:r>
            <a:r>
              <a:rPr lang="ru" sz="2400" dirty="0" smtClean="0"/>
              <a:t> </a:t>
            </a: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" name="Shape 58"/>
          <p:cNvSpPr txBox="1">
            <a:spLocks noGrp="1"/>
          </p:cNvSpPr>
          <p:nvPr>
            <p:ph type="subTitle" idx="1"/>
          </p:nvPr>
        </p:nvSpPr>
        <p:spPr>
          <a:xfrm>
            <a:off x="596350" y="1749230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ru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Мутханна </a:t>
            </a:r>
            <a:r>
              <a:rPr lang="ru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Аммар</a:t>
            </a:r>
          </a:p>
          <a:p>
            <a:pPr lvl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ru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Кафедра СС и </a:t>
            </a:r>
            <a:r>
              <a:rPr lang="ru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ПД</a:t>
            </a:r>
            <a:endParaRPr lang="ru"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ru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Санкт-Петербургский государственный университет телекоммуникаций им. проф. М.А.Бонч-Бруевича.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Полезные ссылки по </a:t>
            </a:r>
            <a:r>
              <a:rPr lang="ru" sz="2400" dirty="0" smtClean="0">
                <a:latin typeface="Times New Roman" pitchFamily="18" charset="0"/>
                <a:cs typeface="Times New Roman" pitchFamily="18" charset="0"/>
              </a:rPr>
              <a:t>Contiki</a:t>
            </a:r>
            <a:endParaRPr lang="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0" y="1200152"/>
            <a:ext cx="86868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 lang="en-US" u="sng" dirty="0" smtClean="0">
              <a:solidFill>
                <a:schemeClr val="hlink"/>
              </a:solidFill>
              <a:hlinkClick r:id="rId3"/>
            </a:endParaRPr>
          </a:p>
          <a:p>
            <a:pPr rtl="0">
              <a:spcBef>
                <a:spcPts val="0"/>
              </a:spcBef>
              <a:buNone/>
            </a:pPr>
            <a:r>
              <a:rPr lang="ru" u="sng" dirty="0" smtClean="0">
                <a:solidFill>
                  <a:schemeClr val="hlink"/>
                </a:solidFill>
                <a:hlinkClick r:id="rId3"/>
              </a:rPr>
              <a:t>http</a:t>
            </a:r>
            <a:r>
              <a:rPr lang="ru" u="sng" dirty="0">
                <a:solidFill>
                  <a:schemeClr val="hlink"/>
                </a:solidFill>
                <a:hlinkClick r:id="rId3"/>
              </a:rPr>
              <a:t>://</a:t>
            </a:r>
            <a:r>
              <a:rPr lang="ru" u="sng" dirty="0" smtClean="0">
                <a:solidFill>
                  <a:schemeClr val="hlink"/>
                </a:solidFill>
                <a:hlinkClick r:id="rId3"/>
              </a:rPr>
              <a:t>www.contiki-os.org</a:t>
            </a:r>
            <a:endParaRPr lang="ru" u="sng" dirty="0">
              <a:solidFill>
                <a:schemeClr val="hlink"/>
              </a:solidFill>
              <a:hlinkClick r:id="rId3"/>
            </a:endParaRPr>
          </a:p>
          <a:p>
            <a:pPr rtl="0">
              <a:spcBef>
                <a:spcPts val="0"/>
              </a:spcBef>
              <a:buNone/>
            </a:pPr>
            <a:r>
              <a:rPr lang="ru" u="sng" dirty="0">
                <a:solidFill>
                  <a:schemeClr val="hlink"/>
                </a:solidFill>
                <a:hlinkClick r:id="rId4"/>
              </a:rPr>
              <a:t>https://</a:t>
            </a:r>
            <a:r>
              <a:rPr lang="ru" u="sng" dirty="0" smtClean="0">
                <a:solidFill>
                  <a:schemeClr val="hlink"/>
                </a:solidFill>
                <a:hlinkClick r:id="rId4"/>
              </a:rPr>
              <a:t>github.com/contiki-os/contiki/wiki/Libraries</a:t>
            </a:r>
            <a:endParaRPr lang="ru" u="sng" dirty="0">
              <a:solidFill>
                <a:schemeClr val="hlink"/>
              </a:solidFill>
              <a:hlinkClick r:id="rId4"/>
            </a:endParaRP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/>
        </p:nvSpPr>
        <p:spPr>
          <a:xfrm>
            <a:off x="457200" y="206375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0002"/>
              </a:buClr>
              <a:buSzPct val="25000"/>
              <a:buFont typeface="Arial"/>
              <a:buNone/>
            </a:pPr>
            <a:r>
              <a:rPr lang="ru" sz="2400" b="1" i="0" u="none" strike="noStrike" cap="none" baseline="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Особенность Cooja симулятора </a:t>
            </a:r>
          </a:p>
        </p:txBody>
      </p:sp>
      <p:sp>
        <p:nvSpPr>
          <p:cNvPr id="135" name="Shape 135"/>
          <p:cNvSpPr txBox="1"/>
          <p:nvPr/>
        </p:nvSpPr>
        <p:spPr>
          <a:xfrm>
            <a:off x="457200" y="1200152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ru" sz="1800" b="0" i="0" u="none" strike="noStrike" cap="none" baseline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реализован на языке Java, позволяет </a:t>
            </a:r>
            <a:r>
              <a:rPr lang="ru" sz="1800" dirty="0">
                <a:latin typeface="Times New Roman"/>
                <a:ea typeface="Times New Roman"/>
                <a:cs typeface="Times New Roman"/>
                <a:sym typeface="Times New Roman"/>
              </a:rPr>
              <a:t>моделировать поведение микро</a:t>
            </a:r>
            <a:r>
              <a:rPr lang="ru" sz="1800" b="0" i="0" u="none" strike="noStrike" cap="none" baseline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программ </a:t>
            </a:r>
            <a:r>
              <a:rPr lang="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 сенсорных узлов</a:t>
            </a:r>
            <a:r>
              <a:rPr lang="ru" sz="1800" b="0" i="0" u="none" strike="noStrike" cap="none" baseline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342900" marR="0" lvl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ru" sz="1800" b="0" i="0" u="none" strike="noStrike" cap="none" baseline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Моделируемый узел в COOJA имеет три основных свойств:</a:t>
            </a:r>
            <a:r>
              <a:rPr lang="ru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342900" marR="0" lvl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ru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800" b="0" i="0" u="none" strike="noStrike" cap="none" baseline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данны</a:t>
            </a:r>
            <a:r>
              <a:rPr lang="ru" sz="1800" dirty="0">
                <a:latin typeface="Times New Roman"/>
                <a:ea typeface="Times New Roman"/>
                <a:cs typeface="Times New Roman"/>
                <a:sym typeface="Times New Roman"/>
              </a:rPr>
              <a:t>е</a:t>
            </a:r>
            <a:r>
              <a:rPr lang="ru" sz="1800" b="0" i="0" u="none" strike="noStrike" cap="none" baseline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тип узла, и его комплектующие.</a:t>
            </a:r>
          </a:p>
          <a:p>
            <a:pPr marL="342900" marR="0" lvl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ru" sz="1800" b="0" i="0" u="none" strike="noStrike" cap="none" baseline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позволяет одновременно моделирования три различных уровн</a:t>
            </a:r>
            <a:r>
              <a:rPr lang="ru" sz="1800" dirty="0">
                <a:latin typeface="Times New Roman"/>
                <a:ea typeface="Times New Roman"/>
                <a:cs typeface="Times New Roman"/>
                <a:sym typeface="Times New Roman"/>
              </a:rPr>
              <a:t>я</a:t>
            </a:r>
            <a:r>
              <a:rPr lang="ru" sz="1800" b="0" i="0" u="none" strike="noStrike" cap="none" baseline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сетевой уровень, уровень</a:t>
            </a:r>
            <a:r>
              <a:rPr lang="ru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800" b="0" i="0" u="none" strike="noStrike" cap="none" baseline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операционной системы и уровень инструкци</a:t>
            </a:r>
            <a:r>
              <a:rPr lang="ru" sz="1800" dirty="0">
                <a:latin typeface="Times New Roman"/>
                <a:ea typeface="Times New Roman"/>
                <a:cs typeface="Times New Roman"/>
                <a:sym typeface="Times New Roman"/>
              </a:rPr>
              <a:t>й</a:t>
            </a:r>
            <a:r>
              <a:rPr lang="ru" sz="1800" b="0" i="0" u="none" strike="noStrike" cap="none" baseline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машинн</a:t>
            </a:r>
            <a:r>
              <a:rPr lang="ru" sz="1800" dirty="0">
                <a:latin typeface="Times New Roman"/>
                <a:ea typeface="Times New Roman"/>
                <a:cs typeface="Times New Roman"/>
                <a:sym typeface="Times New Roman"/>
              </a:rPr>
              <a:t>ых</a:t>
            </a:r>
            <a:r>
              <a:rPr lang="ru" sz="1800" b="0" i="0" u="none" strike="noStrike" cap="none" baseline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код</a:t>
            </a:r>
            <a:r>
              <a:rPr lang="ru" sz="1800" dirty="0">
                <a:latin typeface="Times New Roman"/>
                <a:ea typeface="Times New Roman"/>
                <a:cs typeface="Times New Roman"/>
                <a:sym typeface="Times New Roman"/>
              </a:rPr>
              <a:t>ов</a:t>
            </a:r>
            <a:r>
              <a:rPr lang="ru" sz="1800" b="0" i="0" u="none" strike="noStrike" cap="none" baseline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342900" marR="0" lvl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ru" sz="1800" b="0" i="0" u="none" strike="noStrike" cap="none" baseline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ru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800" b="0" i="0" u="none" strike="noStrike" cap="none" baseline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может моделировать не-Contiki </a:t>
            </a:r>
            <a:r>
              <a:rPr lang="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узлы.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Скачать и запустить симулятор 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 err="1" smtClean="0"/>
              <a:t>Vmware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Contiki</a:t>
            </a:r>
            <a:r>
              <a:rPr lang="en-US" dirty="0" smtClean="0"/>
              <a:t> </a:t>
            </a:r>
          </a:p>
          <a:p>
            <a:pPr>
              <a:buFontTx/>
              <a:buChar char="-"/>
            </a:pPr>
            <a:r>
              <a:rPr lang="ru-RU" dirty="0" smtClean="0"/>
              <a:t>Запустить </a:t>
            </a:r>
            <a:r>
              <a:rPr lang="en-US" dirty="0" err="1" smtClean="0"/>
              <a:t>cooja</a:t>
            </a:r>
            <a:r>
              <a:rPr lang="en-US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/>
        </p:nvSpPr>
        <p:spPr>
          <a:xfrm>
            <a:off x="457200" y="206375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Times New Roman"/>
              <a:buNone/>
            </a:pPr>
            <a:r>
              <a:rPr lang="ru" sz="2400" b="1" i="0" u="none" strike="noStrike" cap="none" baseline="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Окно интерфейса</a:t>
            </a:r>
            <a:r>
              <a:rPr lang="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" sz="2400" b="1" i="0" u="none" strike="noStrike" cap="none" baseline="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симулятора </a:t>
            </a:r>
            <a:r>
              <a:rPr lang="ru" sz="2400" b="1" i="0" u="none" strike="noStrike" cap="none" baseline="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Cooja</a:t>
            </a:r>
            <a:endParaRPr lang="en-US" sz="2400" b="1" i="0" u="none" strike="noStrike" cap="none" baseline="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Times New Roman"/>
              <a:buNone/>
            </a:pPr>
            <a:endParaRPr lang="ru" sz="2400" b="1" i="0" u="none" strike="noStrike" cap="none" baseline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2" name="Shape 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1387" y="1262062"/>
            <a:ext cx="6962774" cy="3500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/>
        </p:nvSpPr>
        <p:spPr>
          <a:xfrm>
            <a:off x="457200" y="206375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Times New Roman"/>
              <a:buNone/>
            </a:pPr>
            <a:r>
              <a:rPr lang="ru" sz="2400" b="1" i="0" u="none" strike="noStrike" cap="none" baseline="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нового интерфейса </a:t>
            </a:r>
            <a:r>
              <a:rPr lang="ru" sz="2400" b="1" i="0" u="none" strike="noStrike" cap="none" baseline="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моделирования</a:t>
            </a:r>
            <a:endParaRPr lang="en-US" sz="2400" b="1" i="0" u="none" strike="noStrike" cap="none" baseline="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Times New Roman"/>
              <a:buNone/>
            </a:pPr>
            <a:endParaRPr lang="ru" sz="2400" b="1" i="0" u="none" strike="noStrike" cap="none" baseline="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9" name="Shape 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4" y="1411288"/>
            <a:ext cx="5699125" cy="3217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/>
        </p:nvSpPr>
        <p:spPr>
          <a:xfrm>
            <a:off x="457200" y="206375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Times New Roman"/>
              <a:buNone/>
            </a:pPr>
            <a:r>
              <a:rPr lang="ru" sz="2400" b="1" i="0" u="none" strike="noStrike" cap="none" baseline="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Интерфейс </a:t>
            </a:r>
            <a:r>
              <a:rPr lang="ru" sz="2400" b="1" i="0" u="none" strike="noStrike" cap="none" baseline="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моделирования</a:t>
            </a:r>
            <a:endParaRPr lang="en-US" sz="2400" b="1" i="0" u="none" strike="noStrike" cap="none" baseline="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Times New Roman"/>
              <a:buNone/>
            </a:pPr>
            <a:endParaRPr lang="ru" sz="2400" b="1" i="0" u="none" strike="noStrike" cap="none" baseline="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6" name="Shape 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7038" y="1384300"/>
            <a:ext cx="5662611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/>
        </p:nvSpPr>
        <p:spPr>
          <a:xfrm>
            <a:off x="457200" y="206375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Times New Roman"/>
              <a:buNone/>
            </a:pPr>
            <a:r>
              <a:rPr lang="ru" sz="2400" b="1" i="0" u="none" strike="noStrike" cap="none" baseline="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Интерфейс создания</a:t>
            </a:r>
            <a:r>
              <a:rPr lang="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" sz="2400" b="1" i="0" u="none" strike="noStrike" cap="none" baseline="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типа </a:t>
            </a:r>
            <a:r>
              <a:rPr lang="ru" sz="2400" b="1" i="0" u="none" strike="noStrike" cap="none" baseline="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узла</a:t>
            </a:r>
            <a:endParaRPr lang="en-US" sz="2400" b="1" i="0" u="none" strike="noStrike" cap="none" baseline="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Times New Roman"/>
              <a:buNone/>
            </a:pPr>
            <a:endParaRPr lang="ru" sz="2400" b="1" i="0" u="none" strike="noStrike" cap="none" baseline="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" name="Shape 1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6191" y="1376364"/>
            <a:ext cx="5370909" cy="22979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347614"/>
            <a:ext cx="8229600" cy="8574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Пример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" y="133351"/>
            <a:ext cx="8991600" cy="2362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Симулятор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Cooja —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полезный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инструмент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развития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операционной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системы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(ОС)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Contiki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так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как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позволяет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разработчикам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протестировать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свой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код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того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как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он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будет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запущен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устройстве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Разработчики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регулярно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совершенствуют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приложения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моделирования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такие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как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отладка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программного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обеспечения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проверка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разработанных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систем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абочее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окноCooja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сетевого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симулятора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Contiki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image15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133600" y="2266950"/>
            <a:ext cx="5257800" cy="2743200"/>
          </a:xfrm>
          <a:prstGeom prst="rect">
            <a:avLst/>
          </a:prstGeom>
          <a:ln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438151"/>
            <a:ext cx="8229600" cy="3725699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  <a:buNone/>
            </a:pPr>
            <a:r>
              <a:rPr lang="en-US" sz="1200" dirty="0" err="1" smtClean="0"/>
              <a:t>Симулятор</a:t>
            </a:r>
            <a:r>
              <a:rPr lang="en-US" sz="1200" dirty="0" smtClean="0"/>
              <a:t> </a:t>
            </a:r>
            <a:r>
              <a:rPr lang="en-US" sz="1200" dirty="0" err="1" smtClean="0"/>
              <a:t>Cooja</a:t>
            </a:r>
            <a:r>
              <a:rPr lang="en-US" sz="1200" dirty="0" smtClean="0"/>
              <a:t> — </a:t>
            </a:r>
            <a:r>
              <a:rPr lang="en-US" sz="1200" dirty="0" err="1" smtClean="0"/>
              <a:t>это</a:t>
            </a:r>
            <a:r>
              <a:rPr lang="en-US" sz="1200" dirty="0" smtClean="0"/>
              <a:t> </a:t>
            </a:r>
            <a:r>
              <a:rPr lang="en-US" sz="1200" dirty="0" err="1" smtClean="0"/>
              <a:t>симулятор</a:t>
            </a:r>
            <a:r>
              <a:rPr lang="en-US" sz="1200" dirty="0" smtClean="0"/>
              <a:t> </a:t>
            </a:r>
            <a:r>
              <a:rPr lang="en-US" sz="1200" dirty="0" err="1" smtClean="0"/>
              <a:t>на</a:t>
            </a:r>
            <a:r>
              <a:rPr lang="en-US" sz="1200" dirty="0" smtClean="0"/>
              <a:t> </a:t>
            </a:r>
            <a:r>
              <a:rPr lang="en-US" sz="1200" dirty="0" err="1" smtClean="0"/>
              <a:t>основе</a:t>
            </a:r>
            <a:r>
              <a:rPr lang="en-US" sz="1200" dirty="0" smtClean="0"/>
              <a:t> Java, </a:t>
            </a:r>
            <a:r>
              <a:rPr lang="en-US" sz="1200" dirty="0" err="1" smtClean="0"/>
              <a:t>разработанный</a:t>
            </a:r>
            <a:r>
              <a:rPr lang="en-US" sz="1200" dirty="0" smtClean="0"/>
              <a:t> </a:t>
            </a:r>
            <a:r>
              <a:rPr lang="en-US" sz="1200" dirty="0" err="1" smtClean="0"/>
              <a:t>для</a:t>
            </a:r>
            <a:r>
              <a:rPr lang="en-US" sz="1200" dirty="0" smtClean="0"/>
              <a:t> </a:t>
            </a:r>
            <a:r>
              <a:rPr lang="en-US" sz="1200" dirty="0" err="1" smtClean="0"/>
              <a:t>моделирования</a:t>
            </a:r>
            <a:r>
              <a:rPr lang="en-US" sz="1200" dirty="0" smtClean="0"/>
              <a:t> </a:t>
            </a:r>
            <a:r>
              <a:rPr lang="en-US" sz="1200" dirty="0" err="1" smtClean="0"/>
              <a:t>сенсорных</a:t>
            </a:r>
            <a:r>
              <a:rPr lang="en-US" sz="1200" dirty="0" smtClean="0"/>
              <a:t> </a:t>
            </a:r>
            <a:r>
              <a:rPr lang="en-US" sz="1200" dirty="0" err="1" smtClean="0"/>
              <a:t>сетей</a:t>
            </a:r>
            <a:r>
              <a:rPr lang="en-US" sz="1200" dirty="0" smtClean="0"/>
              <a:t>, </a:t>
            </a:r>
            <a:r>
              <a:rPr lang="en-US" sz="1200" dirty="0" err="1" smtClean="0"/>
              <a:t>работающих</a:t>
            </a:r>
            <a:r>
              <a:rPr lang="en-US" sz="1200" dirty="0" smtClean="0"/>
              <a:t> </a:t>
            </a:r>
            <a:r>
              <a:rPr lang="en-US" sz="1200" dirty="0" err="1" smtClean="0"/>
              <a:t>на</a:t>
            </a:r>
            <a:r>
              <a:rPr lang="en-US" sz="1200" dirty="0" smtClean="0"/>
              <a:t> </a:t>
            </a:r>
            <a:r>
              <a:rPr lang="en-US" sz="1200" dirty="0" err="1" smtClean="0"/>
              <a:t>основе</a:t>
            </a:r>
            <a:r>
              <a:rPr lang="en-US" sz="1200" dirty="0" smtClean="0"/>
              <a:t> ОС </a:t>
            </a:r>
            <a:r>
              <a:rPr lang="en-US" sz="1200" dirty="0" err="1" smtClean="0"/>
              <a:t>Contiki</a:t>
            </a:r>
            <a:r>
              <a:rPr lang="en-US" sz="1200" dirty="0" smtClean="0"/>
              <a:t>. </a:t>
            </a:r>
            <a:r>
              <a:rPr lang="en-US" sz="1200" dirty="0" err="1" smtClean="0"/>
              <a:t>Симулятор</a:t>
            </a:r>
            <a:r>
              <a:rPr lang="en-US" sz="1200" dirty="0" smtClean="0"/>
              <a:t> </a:t>
            </a:r>
            <a:r>
              <a:rPr lang="en-US" sz="1200" dirty="0" err="1" smtClean="0"/>
              <a:t>реализован</a:t>
            </a:r>
            <a:r>
              <a:rPr lang="en-US" sz="1200" dirty="0" smtClean="0"/>
              <a:t> в Java, </a:t>
            </a:r>
            <a:r>
              <a:rPr lang="en-US" sz="1200" dirty="0" err="1" smtClean="0"/>
              <a:t>однако</a:t>
            </a:r>
            <a:r>
              <a:rPr lang="en-US" sz="1200" dirty="0" smtClean="0"/>
              <a:t> </a:t>
            </a:r>
            <a:r>
              <a:rPr lang="en-US" sz="1200" dirty="0" err="1" smtClean="0"/>
              <a:t>позволяет</a:t>
            </a:r>
            <a:r>
              <a:rPr lang="en-US" sz="1200" dirty="0" smtClean="0"/>
              <a:t> </a:t>
            </a:r>
            <a:r>
              <a:rPr lang="en-US" sz="1200" dirty="0" err="1" smtClean="0"/>
              <a:t>писать</a:t>
            </a:r>
            <a:r>
              <a:rPr lang="en-US" sz="1200" dirty="0" smtClean="0"/>
              <a:t> </a:t>
            </a:r>
            <a:r>
              <a:rPr lang="en-US" sz="1200" dirty="0" err="1" smtClean="0"/>
              <a:t>программы</a:t>
            </a:r>
            <a:r>
              <a:rPr lang="en-US" sz="1200" dirty="0" smtClean="0"/>
              <a:t> </a:t>
            </a:r>
            <a:r>
              <a:rPr lang="en-US" sz="1200" dirty="0" err="1" smtClean="0"/>
              <a:t>для</a:t>
            </a:r>
            <a:r>
              <a:rPr lang="en-US" sz="1200" dirty="0" smtClean="0"/>
              <a:t> </a:t>
            </a:r>
            <a:r>
              <a:rPr lang="en-US" sz="1200" dirty="0" err="1" smtClean="0"/>
              <a:t>сетевых</a:t>
            </a:r>
            <a:r>
              <a:rPr lang="en-US" sz="1200" dirty="0" smtClean="0"/>
              <a:t> </a:t>
            </a:r>
            <a:r>
              <a:rPr lang="en-US" sz="1200" dirty="0" err="1" smtClean="0"/>
              <a:t>устройств</a:t>
            </a:r>
            <a:r>
              <a:rPr lang="en-US" sz="1200" dirty="0" smtClean="0"/>
              <a:t> </a:t>
            </a:r>
            <a:r>
              <a:rPr lang="en-US" sz="1200" dirty="0" err="1" smtClean="0"/>
              <a:t>на</a:t>
            </a:r>
            <a:r>
              <a:rPr lang="en-US" sz="1200" dirty="0" smtClean="0"/>
              <a:t> </a:t>
            </a:r>
            <a:r>
              <a:rPr lang="en-US" sz="1200" dirty="0" err="1" smtClean="0"/>
              <a:t>языке</a:t>
            </a:r>
            <a:r>
              <a:rPr lang="en-US" sz="1200" dirty="0" smtClean="0"/>
              <a:t> «</a:t>
            </a:r>
            <a:r>
              <a:rPr lang="en-US" sz="1200" dirty="0" err="1" smtClean="0"/>
              <a:t>Си</a:t>
            </a:r>
            <a:r>
              <a:rPr lang="en-US" sz="1200" dirty="0" smtClean="0"/>
              <a:t>».</a:t>
            </a:r>
          </a:p>
          <a:p>
            <a:pPr algn="just">
              <a:lnSpc>
                <a:spcPct val="170000"/>
              </a:lnSpc>
              <a:buNone/>
            </a:pPr>
            <a:r>
              <a:rPr lang="en-US" sz="1200" dirty="0" err="1" smtClean="0"/>
              <a:t>Симулятор</a:t>
            </a:r>
            <a:r>
              <a:rPr lang="en-US" sz="1200" dirty="0" smtClean="0"/>
              <a:t> </a:t>
            </a:r>
            <a:r>
              <a:rPr lang="en-US" sz="1200" dirty="0" err="1" smtClean="0"/>
              <a:t>Cooja</a:t>
            </a:r>
            <a:r>
              <a:rPr lang="en-US" sz="1200" dirty="0" smtClean="0"/>
              <a:t> </a:t>
            </a:r>
            <a:r>
              <a:rPr lang="en-US" sz="1200" dirty="0" err="1" smtClean="0"/>
              <a:t>позволяет</a:t>
            </a:r>
            <a:r>
              <a:rPr lang="en-US" sz="1200" dirty="0" smtClean="0"/>
              <a:t> </a:t>
            </a:r>
            <a:r>
              <a:rPr lang="en-US" sz="1200" dirty="0" err="1" smtClean="0"/>
              <a:t>одновременно</a:t>
            </a:r>
            <a:r>
              <a:rPr lang="en-US" sz="1200" dirty="0" smtClean="0"/>
              <a:t> </a:t>
            </a:r>
            <a:r>
              <a:rPr lang="en-US" sz="1200" dirty="0" err="1" smtClean="0"/>
              <a:t>осуществлять</a:t>
            </a:r>
            <a:r>
              <a:rPr lang="en-US" sz="1200" dirty="0" smtClean="0"/>
              <a:t> </a:t>
            </a:r>
            <a:r>
              <a:rPr lang="en-US" sz="1200" dirty="0" err="1" smtClean="0"/>
              <a:t>моделирование</a:t>
            </a:r>
            <a:r>
              <a:rPr lang="en-US" sz="1200" dirty="0" smtClean="0"/>
              <a:t> </a:t>
            </a:r>
            <a:r>
              <a:rPr lang="en-US" sz="1200" dirty="0" err="1" smtClean="0"/>
              <a:t>на</a:t>
            </a:r>
            <a:r>
              <a:rPr lang="en-US" sz="1200" dirty="0" smtClean="0"/>
              <a:t> </a:t>
            </a:r>
            <a:r>
              <a:rPr lang="en-US" sz="1200" dirty="0" err="1" smtClean="0"/>
              <a:t>трех</a:t>
            </a:r>
            <a:r>
              <a:rPr lang="en-US" sz="1200" dirty="0" smtClean="0"/>
              <a:t> </a:t>
            </a:r>
            <a:r>
              <a:rPr lang="en-US" sz="1200" dirty="0" err="1" smtClean="0"/>
              <a:t>различных</a:t>
            </a:r>
            <a:r>
              <a:rPr lang="en-US" sz="1200" dirty="0" smtClean="0"/>
              <a:t> </a:t>
            </a:r>
            <a:r>
              <a:rPr lang="en-US" sz="1200" dirty="0" err="1" smtClean="0"/>
              <a:t>уровнях</a:t>
            </a:r>
            <a:r>
              <a:rPr lang="en-US" sz="1200" dirty="0" smtClean="0"/>
              <a:t>: </a:t>
            </a:r>
            <a:r>
              <a:rPr lang="en-US" sz="1200" dirty="0" err="1" smtClean="0"/>
              <a:t>сетевой</a:t>
            </a:r>
            <a:r>
              <a:rPr lang="en-US" sz="1200" dirty="0" smtClean="0"/>
              <a:t> </a:t>
            </a:r>
            <a:r>
              <a:rPr lang="en-US" sz="1200" dirty="0" err="1" smtClean="0"/>
              <a:t>уровень</a:t>
            </a:r>
            <a:r>
              <a:rPr lang="en-US" sz="1200" dirty="0" smtClean="0"/>
              <a:t>, </a:t>
            </a:r>
            <a:r>
              <a:rPr lang="en-US" sz="1200" dirty="0" err="1" smtClean="0"/>
              <a:t>уровень</a:t>
            </a:r>
            <a:r>
              <a:rPr lang="en-US" sz="1200" dirty="0" smtClean="0"/>
              <a:t> ОС и </a:t>
            </a:r>
            <a:r>
              <a:rPr lang="en-US" sz="1200" dirty="0" err="1" smtClean="0"/>
              <a:t>уровень</a:t>
            </a:r>
            <a:r>
              <a:rPr lang="en-US" sz="1200" dirty="0" smtClean="0"/>
              <a:t> </a:t>
            </a:r>
            <a:r>
              <a:rPr lang="en-US" sz="1200" dirty="0" err="1" smtClean="0"/>
              <a:t>инструкций</a:t>
            </a:r>
            <a:r>
              <a:rPr lang="en-US" sz="1200" dirty="0" smtClean="0"/>
              <a:t> </a:t>
            </a:r>
            <a:r>
              <a:rPr lang="en-US" sz="1200" dirty="0" err="1" smtClean="0"/>
              <a:t>машинного</a:t>
            </a:r>
            <a:r>
              <a:rPr lang="en-US" sz="1200" dirty="0" smtClean="0"/>
              <a:t> </a:t>
            </a:r>
            <a:r>
              <a:rPr lang="en-US" sz="1200" dirty="0" err="1" smtClean="0"/>
              <a:t>кода</a:t>
            </a:r>
            <a:r>
              <a:rPr lang="en-US" sz="1200" dirty="0" smtClean="0"/>
              <a:t>. </a:t>
            </a:r>
            <a:r>
              <a:rPr lang="en-US" sz="1200" dirty="0" err="1" smtClean="0"/>
              <a:t>Симулятор</a:t>
            </a:r>
            <a:r>
              <a:rPr lang="en-US" sz="1200" dirty="0" smtClean="0"/>
              <a:t> </a:t>
            </a:r>
            <a:r>
              <a:rPr lang="en-US" sz="1200" dirty="0" err="1" smtClean="0"/>
              <a:t>может</a:t>
            </a:r>
            <a:r>
              <a:rPr lang="en-US" sz="1200" dirty="0" smtClean="0"/>
              <a:t> </a:t>
            </a:r>
            <a:r>
              <a:rPr lang="en-US" sz="1200" dirty="0" err="1" smtClean="0"/>
              <a:t>запустить</a:t>
            </a:r>
            <a:r>
              <a:rPr lang="en-US" sz="1200" dirty="0" smtClean="0"/>
              <a:t> </a:t>
            </a:r>
            <a:r>
              <a:rPr lang="en-US" sz="1200" dirty="0" err="1" smtClean="0"/>
              <a:t>программу</a:t>
            </a:r>
            <a:r>
              <a:rPr lang="en-US" sz="1200" dirty="0" smtClean="0"/>
              <a:t> </a:t>
            </a:r>
            <a:r>
              <a:rPr lang="en-US" sz="1200" dirty="0" err="1" smtClean="0"/>
              <a:t>на</a:t>
            </a:r>
            <a:r>
              <a:rPr lang="en-US" sz="1200" dirty="0" smtClean="0"/>
              <a:t> </a:t>
            </a:r>
            <a:r>
              <a:rPr lang="en-US" sz="1200" dirty="0" err="1" smtClean="0"/>
              <a:t>выполнение</a:t>
            </a:r>
            <a:r>
              <a:rPr lang="en-US" sz="1200" dirty="0" smtClean="0"/>
              <a:t> </a:t>
            </a:r>
            <a:r>
              <a:rPr lang="en-US" sz="1200" dirty="0" err="1" smtClean="0"/>
              <a:t>центральным</a:t>
            </a:r>
            <a:r>
              <a:rPr lang="en-US" sz="1200" dirty="0" smtClean="0"/>
              <a:t> </a:t>
            </a:r>
            <a:r>
              <a:rPr lang="en-US" sz="1200" dirty="0" err="1" smtClean="0"/>
              <a:t>процессором</a:t>
            </a:r>
            <a:r>
              <a:rPr lang="en-US" sz="1200" dirty="0" smtClean="0"/>
              <a:t> </a:t>
            </a:r>
            <a:r>
              <a:rPr lang="en-US" sz="1200" dirty="0" err="1" smtClean="0"/>
              <a:t>или</a:t>
            </a:r>
            <a:r>
              <a:rPr lang="en-US" sz="1200" dirty="0" smtClean="0"/>
              <a:t> </a:t>
            </a:r>
            <a:r>
              <a:rPr lang="en-US" sz="1200" dirty="0" err="1" smtClean="0"/>
              <a:t>эмулятором</a:t>
            </a:r>
            <a:r>
              <a:rPr lang="en-US" sz="1200" dirty="0" smtClean="0"/>
              <a:t> MSP430.</a:t>
            </a:r>
          </a:p>
          <a:p>
            <a:pPr algn="just">
              <a:lnSpc>
                <a:spcPct val="170000"/>
              </a:lnSpc>
              <a:buNone/>
            </a:pPr>
            <a:r>
              <a:rPr lang="en-US" sz="1200" dirty="0" smtClean="0"/>
              <a:t>В </a:t>
            </a:r>
            <a:r>
              <a:rPr lang="en-US" sz="1200" dirty="0" err="1" smtClean="0"/>
              <a:t>симуляторе</a:t>
            </a:r>
            <a:r>
              <a:rPr lang="en-US" sz="1200" dirty="0" smtClean="0"/>
              <a:t> </a:t>
            </a:r>
            <a:r>
              <a:rPr lang="en-US" sz="1200" dirty="0" err="1" smtClean="0"/>
              <a:t>Cooja</a:t>
            </a:r>
            <a:r>
              <a:rPr lang="en-US" sz="1200" dirty="0" smtClean="0"/>
              <a:t> </a:t>
            </a:r>
            <a:r>
              <a:rPr lang="en-US" sz="1200" dirty="0" err="1" smtClean="0"/>
              <a:t>все</a:t>
            </a:r>
            <a:r>
              <a:rPr lang="en-US" sz="1200" dirty="0" smtClean="0"/>
              <a:t> </a:t>
            </a:r>
            <a:r>
              <a:rPr lang="en-US" sz="1200" dirty="0" err="1" smtClean="0"/>
              <a:t>взаимодействия</a:t>
            </a:r>
            <a:r>
              <a:rPr lang="en-US" sz="1200" dirty="0" smtClean="0"/>
              <a:t> с </a:t>
            </a:r>
            <a:r>
              <a:rPr lang="en-US" sz="1200" dirty="0" err="1" smtClean="0"/>
              <a:t>моделируемыми</a:t>
            </a:r>
            <a:r>
              <a:rPr lang="en-US" sz="1200" dirty="0" smtClean="0"/>
              <a:t> </a:t>
            </a:r>
            <a:r>
              <a:rPr lang="en-US" sz="1200" dirty="0" err="1" smtClean="0"/>
              <a:t>узлами</a:t>
            </a:r>
            <a:r>
              <a:rPr lang="en-US" sz="1200" dirty="0" smtClean="0"/>
              <a:t> </a:t>
            </a:r>
            <a:r>
              <a:rPr lang="en-US" sz="1200" dirty="0" err="1" smtClean="0"/>
              <a:t>осуществляются</a:t>
            </a:r>
            <a:r>
              <a:rPr lang="en-US" sz="1200" dirty="0" smtClean="0"/>
              <a:t> с </a:t>
            </a:r>
            <a:r>
              <a:rPr lang="en-US" sz="1200" dirty="0" err="1" smtClean="0"/>
              <a:t>помощью</a:t>
            </a:r>
            <a:r>
              <a:rPr lang="en-US" sz="1200" dirty="0" smtClean="0"/>
              <a:t> </a:t>
            </a:r>
            <a:r>
              <a:rPr lang="en-US" sz="1200" dirty="0" err="1" smtClean="0"/>
              <a:t>плагинов</a:t>
            </a:r>
            <a:r>
              <a:rPr lang="en-US" sz="1200" dirty="0" smtClean="0"/>
              <a:t>, </a:t>
            </a:r>
            <a:r>
              <a:rPr lang="en-US" sz="1200" dirty="0" err="1" smtClean="0"/>
              <a:t>таких</a:t>
            </a:r>
            <a:r>
              <a:rPr lang="en-US" sz="1200" dirty="0" smtClean="0"/>
              <a:t> </a:t>
            </a:r>
            <a:r>
              <a:rPr lang="en-US" sz="1200" dirty="0" err="1" smtClean="0"/>
              <a:t>как</a:t>
            </a:r>
            <a:r>
              <a:rPr lang="en-US" sz="1200" dirty="0" smtClean="0"/>
              <a:t> Simulation </a:t>
            </a:r>
            <a:r>
              <a:rPr lang="en-US" sz="1200" dirty="0" err="1" smtClean="0"/>
              <a:t>Visualizer</a:t>
            </a:r>
            <a:r>
              <a:rPr lang="en-US" sz="1200" dirty="0" smtClean="0"/>
              <a:t>, Timeline и Radio logger. </a:t>
            </a:r>
            <a:r>
              <a:rPr lang="en-US" sz="1200" dirty="0" err="1" smtClean="0"/>
              <a:t>Моделирование</a:t>
            </a:r>
            <a:r>
              <a:rPr lang="en-US" sz="1200" dirty="0" smtClean="0"/>
              <a:t> </a:t>
            </a:r>
            <a:r>
              <a:rPr lang="en-US" sz="1200" dirty="0" err="1" smtClean="0"/>
              <a:t>сохраняется</a:t>
            </a:r>
            <a:r>
              <a:rPr lang="en-US" sz="1200" dirty="0" smtClean="0"/>
              <a:t> в XML-</a:t>
            </a:r>
            <a:r>
              <a:rPr lang="en-US" sz="1200" dirty="0" err="1" smtClean="0"/>
              <a:t>файле</a:t>
            </a:r>
            <a:r>
              <a:rPr lang="en-US" sz="1200" dirty="0" smtClean="0"/>
              <a:t> с </a:t>
            </a:r>
            <a:r>
              <a:rPr lang="en-US" sz="1200" dirty="0" err="1" smtClean="0"/>
              <a:t>расширением</a:t>
            </a:r>
            <a:r>
              <a:rPr lang="en-US" sz="1200" dirty="0" smtClean="0"/>
              <a:t> «</a:t>
            </a:r>
            <a:r>
              <a:rPr lang="en-US" sz="1200" dirty="0" err="1" smtClean="0"/>
              <a:t>csc</a:t>
            </a:r>
            <a:r>
              <a:rPr lang="en-US" sz="1200" dirty="0" smtClean="0"/>
              <a:t>». </a:t>
            </a:r>
            <a:r>
              <a:rPr lang="en-US" sz="1200" dirty="0" err="1" smtClean="0"/>
              <a:t>Такой</a:t>
            </a:r>
            <a:r>
              <a:rPr lang="en-US" sz="1200" dirty="0" smtClean="0"/>
              <a:t> </a:t>
            </a:r>
            <a:r>
              <a:rPr lang="en-US" sz="1200" dirty="0" err="1" smtClean="0"/>
              <a:t>файл</a:t>
            </a:r>
            <a:r>
              <a:rPr lang="en-US" sz="1200" dirty="0" smtClean="0"/>
              <a:t> </a:t>
            </a:r>
            <a:r>
              <a:rPr lang="en-US" sz="1200" dirty="0" err="1" smtClean="0"/>
              <a:t>содержит</a:t>
            </a:r>
            <a:r>
              <a:rPr lang="en-US" sz="1200" dirty="0" smtClean="0"/>
              <a:t> </a:t>
            </a:r>
            <a:r>
              <a:rPr lang="en-US" sz="1200" dirty="0" err="1" smtClean="0"/>
              <a:t>информацию</a:t>
            </a:r>
            <a:r>
              <a:rPr lang="en-US" sz="1200" dirty="0" smtClean="0"/>
              <a:t> о </a:t>
            </a:r>
            <a:r>
              <a:rPr lang="en-US" sz="1200" dirty="0" err="1" smtClean="0"/>
              <a:t>среде</a:t>
            </a:r>
            <a:r>
              <a:rPr lang="en-US" sz="1200" dirty="0" smtClean="0"/>
              <a:t> </a:t>
            </a:r>
            <a:r>
              <a:rPr lang="en-US" sz="1200" dirty="0" err="1" smtClean="0"/>
              <a:t>моделирования</a:t>
            </a:r>
            <a:r>
              <a:rPr lang="en-US" sz="1200" dirty="0" smtClean="0"/>
              <a:t>, </a:t>
            </a:r>
            <a:r>
              <a:rPr lang="en-US" sz="1200" dirty="0" err="1" smtClean="0"/>
              <a:t>плагинах</a:t>
            </a:r>
            <a:r>
              <a:rPr lang="en-US" sz="1200" dirty="0" smtClean="0"/>
              <a:t>, </a:t>
            </a:r>
            <a:r>
              <a:rPr lang="en-US" sz="1200" dirty="0" err="1" smtClean="0"/>
              <a:t>узлах</a:t>
            </a:r>
            <a:r>
              <a:rPr lang="en-US" sz="1200" dirty="0" smtClean="0"/>
              <a:t>, </a:t>
            </a:r>
            <a:r>
              <a:rPr lang="en-US" sz="1200" dirty="0" err="1" smtClean="0"/>
              <a:t>расположении</a:t>
            </a:r>
            <a:r>
              <a:rPr lang="en-US" sz="1200" dirty="0" smtClean="0"/>
              <a:t> </a:t>
            </a:r>
            <a:r>
              <a:rPr lang="en-US" sz="1200" dirty="0" err="1" smtClean="0"/>
              <a:t>узлов</a:t>
            </a:r>
            <a:r>
              <a:rPr lang="en-US" sz="1200" dirty="0" smtClean="0"/>
              <a:t> и </a:t>
            </a:r>
            <a:r>
              <a:rPr lang="en-US" sz="1200" dirty="0" err="1" smtClean="0"/>
              <a:t>других</a:t>
            </a:r>
            <a:r>
              <a:rPr lang="en-US" sz="1200" dirty="0" smtClean="0"/>
              <a:t> </a:t>
            </a:r>
            <a:r>
              <a:rPr lang="en-US" sz="1200" dirty="0" err="1" smtClean="0"/>
              <a:t>характеристиках</a:t>
            </a:r>
            <a:r>
              <a:rPr lang="en-US" sz="1200" dirty="0" smtClean="0"/>
              <a:t>.</a:t>
            </a:r>
          </a:p>
          <a:p>
            <a:pPr algn="just">
              <a:lnSpc>
                <a:spcPct val="170000"/>
              </a:lnSpc>
              <a:buNone/>
            </a:pPr>
            <a:r>
              <a:rPr lang="en-US" sz="1200" dirty="0" smtClean="0"/>
              <a:t>С </a:t>
            </a:r>
            <a:r>
              <a:rPr lang="en-US" sz="1200" dirty="0" err="1" smtClean="0"/>
              <a:t>помощью</a:t>
            </a:r>
            <a:r>
              <a:rPr lang="en-US" sz="1200" dirty="0" smtClean="0"/>
              <a:t> </a:t>
            </a:r>
            <a:r>
              <a:rPr lang="en-US" sz="1200" dirty="0" err="1" smtClean="0"/>
              <a:t>симулятора</a:t>
            </a:r>
            <a:r>
              <a:rPr lang="en-US" sz="1200" dirty="0" smtClean="0"/>
              <a:t> </a:t>
            </a:r>
            <a:r>
              <a:rPr lang="en-US" sz="1200" dirty="0" err="1" smtClean="0"/>
              <a:t>Cooja</a:t>
            </a:r>
            <a:r>
              <a:rPr lang="en-US" sz="1200" dirty="0" smtClean="0"/>
              <a:t> </a:t>
            </a:r>
            <a:r>
              <a:rPr lang="en-US" sz="1200" dirty="0" err="1" smtClean="0"/>
              <a:t>было</a:t>
            </a:r>
            <a:r>
              <a:rPr lang="en-US" sz="1200" dirty="0" smtClean="0"/>
              <a:t> </a:t>
            </a:r>
            <a:r>
              <a:rPr lang="en-US" sz="1200" dirty="0" err="1" smtClean="0"/>
              <a:t>произведено</a:t>
            </a:r>
            <a:r>
              <a:rPr lang="en-US" sz="1200" dirty="0" smtClean="0"/>
              <a:t> </a:t>
            </a:r>
            <a:r>
              <a:rPr lang="en-US" sz="1200" dirty="0" err="1" smtClean="0"/>
              <a:t>экспериментальное</a:t>
            </a:r>
            <a:r>
              <a:rPr lang="en-US" sz="1200" dirty="0" smtClean="0"/>
              <a:t> </a:t>
            </a:r>
            <a:r>
              <a:rPr lang="en-US" sz="1200" dirty="0" err="1" smtClean="0"/>
              <a:t>исследование</a:t>
            </a:r>
            <a:r>
              <a:rPr lang="en-US" sz="1200" dirty="0" smtClean="0"/>
              <a:t> </a:t>
            </a:r>
            <a:r>
              <a:rPr lang="en-US" sz="1200" dirty="0" err="1" smtClean="0"/>
              <a:t>сенсорной</a:t>
            </a:r>
            <a:r>
              <a:rPr lang="en-US" sz="1200" dirty="0" smtClean="0"/>
              <a:t> </a:t>
            </a:r>
            <a:r>
              <a:rPr lang="en-US" sz="1200" dirty="0" err="1" smtClean="0"/>
              <a:t>сети</a:t>
            </a:r>
            <a:r>
              <a:rPr lang="en-US" sz="1200" dirty="0" smtClean="0"/>
              <a:t>. </a:t>
            </a:r>
            <a:r>
              <a:rPr lang="en-US" sz="1200" dirty="0" err="1" smtClean="0"/>
              <a:t>При</a:t>
            </a:r>
            <a:r>
              <a:rPr lang="en-US" sz="1200" dirty="0" smtClean="0"/>
              <a:t> </a:t>
            </a:r>
            <a:r>
              <a:rPr lang="en-US" sz="1200" dirty="0" err="1" smtClean="0"/>
              <a:t>исследовании</a:t>
            </a:r>
            <a:r>
              <a:rPr lang="en-US" sz="1200" dirty="0" smtClean="0"/>
              <a:t> </a:t>
            </a:r>
            <a:r>
              <a:rPr lang="en-US" sz="1200" dirty="0" err="1" smtClean="0"/>
              <a:t>сети</a:t>
            </a:r>
            <a:r>
              <a:rPr lang="en-US" sz="1200" dirty="0" smtClean="0"/>
              <a:t> </a:t>
            </a:r>
            <a:r>
              <a:rPr lang="en-US" sz="1200" dirty="0" err="1" smtClean="0"/>
              <a:t>была</a:t>
            </a:r>
            <a:r>
              <a:rPr lang="en-US" sz="1200" dirty="0" smtClean="0"/>
              <a:t> </a:t>
            </a:r>
            <a:r>
              <a:rPr lang="en-US" sz="1200" dirty="0" err="1" smtClean="0"/>
              <a:t>использована</a:t>
            </a:r>
            <a:r>
              <a:rPr lang="en-US" sz="1200" dirty="0" smtClean="0"/>
              <a:t> </a:t>
            </a:r>
            <a:r>
              <a:rPr lang="en-US" sz="1200" dirty="0" err="1" smtClean="0"/>
              <a:t>программа</a:t>
            </a:r>
            <a:r>
              <a:rPr lang="en-US" sz="1200" dirty="0" smtClean="0"/>
              <a:t> </a:t>
            </a:r>
            <a:r>
              <a:rPr lang="en-US" sz="1200" dirty="0" err="1" smtClean="0"/>
              <a:t>широковещательной</a:t>
            </a:r>
            <a:r>
              <a:rPr lang="en-US" sz="1200" dirty="0" smtClean="0"/>
              <a:t> </a:t>
            </a:r>
            <a:r>
              <a:rPr lang="en-US" sz="1200" dirty="0" err="1" smtClean="0"/>
              <a:t>рассылки</a:t>
            </a:r>
            <a:r>
              <a:rPr lang="en-US" sz="1200" dirty="0" smtClean="0"/>
              <a:t> UDP </a:t>
            </a:r>
            <a:r>
              <a:rPr lang="en-US" sz="1200" dirty="0" err="1" smtClean="0"/>
              <a:t>пакетов</a:t>
            </a:r>
            <a:r>
              <a:rPr lang="en-US" sz="1200" dirty="0" smtClean="0"/>
              <a:t> </a:t>
            </a:r>
            <a:r>
              <a:rPr lang="en-US" sz="1200" dirty="0" err="1" smtClean="0"/>
              <a:t>соседним</a:t>
            </a:r>
            <a:r>
              <a:rPr lang="en-US" sz="1200" dirty="0" smtClean="0"/>
              <a:t> </a:t>
            </a:r>
            <a:r>
              <a:rPr lang="en-US" sz="1200" dirty="0" err="1" smtClean="0"/>
              <a:t>узлам</a:t>
            </a:r>
            <a:r>
              <a:rPr lang="en-US" sz="1200" dirty="0" smtClean="0"/>
              <a:t>. В </a:t>
            </a:r>
            <a:r>
              <a:rPr lang="en-US" sz="1200" dirty="0" err="1" smtClean="0"/>
              <a:t>данной</a:t>
            </a:r>
            <a:r>
              <a:rPr lang="en-US" sz="1200" dirty="0" smtClean="0"/>
              <a:t> </a:t>
            </a:r>
            <a:r>
              <a:rPr lang="en-US" sz="1200" dirty="0" err="1" smtClean="0"/>
              <a:t>программе</a:t>
            </a:r>
            <a:r>
              <a:rPr lang="en-US" sz="1200" dirty="0" smtClean="0"/>
              <a:t> </a:t>
            </a:r>
            <a:r>
              <a:rPr lang="en-US" sz="1200" dirty="0" err="1" smtClean="0"/>
              <a:t>отправитель</a:t>
            </a:r>
            <a:r>
              <a:rPr lang="en-US" sz="1200" dirty="0" smtClean="0"/>
              <a:t> </a:t>
            </a:r>
            <a:r>
              <a:rPr lang="en-US" sz="1200" dirty="0" err="1" smtClean="0"/>
              <a:t>пакетов</a:t>
            </a:r>
            <a:r>
              <a:rPr lang="en-US" sz="1200" dirty="0" smtClean="0"/>
              <a:t> </a:t>
            </a:r>
            <a:r>
              <a:rPr lang="en-US" sz="1200" dirty="0" err="1" smtClean="0"/>
              <a:t>определяется</a:t>
            </a:r>
            <a:r>
              <a:rPr lang="en-US" sz="1200" dirty="0" smtClean="0"/>
              <a:t> </a:t>
            </a:r>
            <a:r>
              <a:rPr lang="en-US" sz="1200" dirty="0" err="1" smtClean="0"/>
              <a:t>случайным</a:t>
            </a:r>
            <a:r>
              <a:rPr lang="en-US" sz="1200" dirty="0" smtClean="0"/>
              <a:t> </a:t>
            </a:r>
            <a:r>
              <a:rPr lang="en-US" sz="1200" dirty="0" err="1" smtClean="0"/>
              <a:t>образом</a:t>
            </a:r>
            <a:r>
              <a:rPr lang="en-US" sz="1200" dirty="0" smtClean="0"/>
              <a:t>. 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764854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2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Симуляторы </a:t>
            </a:r>
            <a:r>
              <a:rPr lang="ru" sz="24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СОС</a:t>
            </a:r>
            <a:endParaRPr lang="ru" sz="2400" b="1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381000" y="771550"/>
            <a:ext cx="8229600" cy="410445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24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NS-</a:t>
            </a:r>
            <a:r>
              <a:rPr lang="ru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- NS3</a:t>
            </a:r>
            <a:endParaRPr lang="ru" sz="2400" dirty="0">
              <a:latin typeface="Times New Roman" pitchFamily="18" charset="0"/>
              <a:cs typeface="Times New Roman" pitchFamily="18" charset="0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ru" sz="2400" dirty="0">
                <a:latin typeface="Times New Roman" pitchFamily="18" charset="0"/>
                <a:cs typeface="Times New Roman" pitchFamily="18" charset="0"/>
              </a:rPr>
              <a:t> - OMNeT++ </a:t>
            </a:r>
          </a:p>
          <a:p>
            <a:pPr lvl="0" rtl="0">
              <a:spcBef>
                <a:spcPts val="0"/>
              </a:spcBef>
              <a:buNone/>
            </a:pPr>
            <a:r>
              <a:rPr lang="ru" sz="2400" dirty="0">
                <a:latin typeface="Times New Roman" pitchFamily="18" charset="0"/>
                <a:cs typeface="Times New Roman" pitchFamily="18" charset="0"/>
              </a:rPr>
              <a:t> - Castalia и MiXiM, </a:t>
            </a:r>
          </a:p>
          <a:p>
            <a:pPr lvl="0" rtl="0">
              <a:spcBef>
                <a:spcPts val="0"/>
              </a:spcBef>
              <a:buNone/>
            </a:pPr>
            <a:r>
              <a:rPr lang="ru" sz="2400" dirty="0">
                <a:latin typeface="Times New Roman" pitchFamily="18" charset="0"/>
                <a:cs typeface="Times New Roman" pitchFamily="18" charset="0"/>
              </a:rPr>
              <a:t> - WSNet, </a:t>
            </a:r>
          </a:p>
          <a:p>
            <a:pPr lvl="0" rtl="0">
              <a:spcBef>
                <a:spcPts val="0"/>
              </a:spcBef>
              <a:buNone/>
            </a:pPr>
            <a:r>
              <a:rPr lang="ru" sz="2400" dirty="0">
                <a:latin typeface="Times New Roman" pitchFamily="18" charset="0"/>
                <a:cs typeface="Times New Roman" pitchFamily="18" charset="0"/>
              </a:rPr>
              <a:t> - TOSSIM </a:t>
            </a:r>
          </a:p>
          <a:p>
            <a:pPr lvl="0" rtl="0">
              <a:spcBef>
                <a:spcPts val="0"/>
              </a:spcBef>
              <a:buNone/>
            </a:pPr>
            <a:r>
              <a:rPr lang="ru" sz="2400" dirty="0">
                <a:latin typeface="Times New Roman" pitchFamily="18" charset="0"/>
                <a:cs typeface="Times New Roman" pitchFamily="18" charset="0"/>
              </a:rPr>
              <a:t> - OPNET</a:t>
            </a:r>
          </a:p>
          <a:p>
            <a:pPr lvl="0" rtl="0">
              <a:spcBef>
                <a:spcPts val="0"/>
              </a:spcBef>
              <a:buNone/>
            </a:pPr>
            <a:r>
              <a:rPr lang="ru" sz="2400" dirty="0">
                <a:latin typeface="Times New Roman" pitchFamily="18" charset="0"/>
                <a:cs typeface="Times New Roman" pitchFamily="18" charset="0"/>
              </a:rPr>
              <a:t> - Cooja</a:t>
            </a:r>
          </a:p>
          <a:p>
            <a:pPr lvl="0" rtl="0">
              <a:spcBef>
                <a:spcPts val="0"/>
              </a:spcBef>
              <a:buNone/>
            </a:pPr>
            <a:r>
              <a:rPr lang="ru" sz="2400" dirty="0">
                <a:latin typeface="Times New Roman" pitchFamily="18" charset="0"/>
                <a:cs typeface="Times New Roman" pitchFamily="18" charset="0"/>
              </a:rPr>
              <a:t>все эти симуляторы поддерживают модели беспроводных каналов,   модели потребления энергии,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ru" sz="2400" dirty="0">
                <a:latin typeface="Times New Roman" pitchFamily="18" charset="0"/>
                <a:cs typeface="Times New Roman" pitchFamily="18" charset="0"/>
              </a:rPr>
              <a:t>  протоколы физического, MAC и сетевого уровня</a:t>
            </a:r>
          </a:p>
          <a:p>
            <a:pPr lvl="0" rtl="0">
              <a:spcBef>
                <a:spcPts val="0"/>
              </a:spcBef>
              <a:buNone/>
            </a:pP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61951"/>
            <a:ext cx="3581400" cy="2594372"/>
          </a:xfrm>
        </p:spPr>
        <p:txBody>
          <a:bodyPr>
            <a:noAutofit/>
          </a:bodyPr>
          <a:lstStyle/>
          <a:p>
            <a:pPr algn="l"/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После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загрузки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данной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программы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симулятор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Cooja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была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создана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сеть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десяти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узлов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расположенных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случайным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образом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Возможности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симулятора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также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позволяют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располагать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узлы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необходимым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нам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способом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age11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648202" y="1504951"/>
            <a:ext cx="3838575" cy="2643188"/>
          </a:xfrm>
          <a:prstGeom prst="rect">
            <a:avLst/>
          </a:prstGeom>
          <a:ln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      </a:t>
            </a:r>
            <a:r>
              <a:rPr lang="en-US" sz="1800" dirty="0" err="1" smtClean="0"/>
              <a:t>После</a:t>
            </a:r>
            <a:r>
              <a:rPr lang="en-US" sz="1800" dirty="0" smtClean="0"/>
              <a:t> </a:t>
            </a:r>
            <a:r>
              <a:rPr lang="en-US" sz="1800" dirty="0" err="1" smtClean="0"/>
              <a:t>создания</a:t>
            </a:r>
            <a:r>
              <a:rPr lang="en-US" sz="1800" dirty="0" smtClean="0"/>
              <a:t> </a:t>
            </a:r>
            <a:r>
              <a:rPr lang="en-US" sz="1800" dirty="0" err="1" smtClean="0"/>
              <a:t>сети</a:t>
            </a:r>
            <a:r>
              <a:rPr lang="en-US" sz="1800" dirty="0" smtClean="0"/>
              <a:t> </a:t>
            </a:r>
            <a:r>
              <a:rPr lang="en-US" sz="1800" dirty="0" err="1" smtClean="0"/>
              <a:t>происходит</a:t>
            </a:r>
            <a:r>
              <a:rPr lang="en-US" sz="1800" dirty="0" smtClean="0"/>
              <a:t> </a:t>
            </a:r>
            <a:r>
              <a:rPr lang="en-US" sz="1800" dirty="0" err="1" smtClean="0"/>
              <a:t>процесс</a:t>
            </a:r>
            <a:r>
              <a:rPr lang="en-US" sz="1800" dirty="0" smtClean="0"/>
              <a:t> </a:t>
            </a:r>
            <a:r>
              <a:rPr lang="en-US" sz="1800" dirty="0" err="1" smtClean="0"/>
              <a:t>инициализации</a:t>
            </a:r>
            <a:r>
              <a:rPr lang="en-US" sz="1800" dirty="0" smtClean="0"/>
              <a:t> </a:t>
            </a:r>
            <a:r>
              <a:rPr lang="en-US" sz="1800" dirty="0" err="1" smtClean="0"/>
              <a:t>узлов</a:t>
            </a:r>
            <a:r>
              <a:rPr lang="en-US" sz="1800" dirty="0" smtClean="0"/>
              <a:t> </a:t>
            </a:r>
            <a:r>
              <a:rPr lang="en-US" sz="1800" dirty="0" err="1" smtClean="0"/>
              <a:t>сети</a:t>
            </a:r>
            <a:r>
              <a:rPr lang="en-US" sz="1800" dirty="0" smtClean="0"/>
              <a:t>. </a:t>
            </a:r>
            <a:r>
              <a:rPr lang="en-US" sz="1800" dirty="0" err="1" smtClean="0"/>
              <a:t>Процесс</a:t>
            </a:r>
            <a:r>
              <a:rPr lang="en-US" sz="1800" dirty="0" smtClean="0"/>
              <a:t> </a:t>
            </a:r>
            <a:r>
              <a:rPr lang="en-US" sz="1800" dirty="0" err="1" smtClean="0"/>
              <a:t>инициализации</a:t>
            </a:r>
            <a:r>
              <a:rPr lang="en-US" sz="1800" dirty="0" smtClean="0"/>
              <a:t> </a:t>
            </a:r>
            <a:r>
              <a:rPr lang="en-US" sz="1800" dirty="0" err="1" smtClean="0"/>
              <a:t>узла</a:t>
            </a:r>
            <a:r>
              <a:rPr lang="en-US" sz="1800" dirty="0" smtClean="0"/>
              <a:t> </a:t>
            </a:r>
            <a:r>
              <a:rPr lang="en-US" sz="1800" dirty="0" err="1" smtClean="0"/>
              <a:t>происходит</a:t>
            </a:r>
            <a:r>
              <a:rPr lang="en-US" sz="1800" dirty="0" smtClean="0"/>
              <a:t> </a:t>
            </a:r>
            <a:r>
              <a:rPr lang="en-US" sz="1800" dirty="0" err="1" smtClean="0"/>
              <a:t>следующим</a:t>
            </a:r>
            <a:r>
              <a:rPr lang="en-US" sz="1800" dirty="0" smtClean="0"/>
              <a:t> </a:t>
            </a:r>
            <a:r>
              <a:rPr lang="en-US" sz="1800" dirty="0" err="1" smtClean="0"/>
              <a:t>образом</a:t>
            </a:r>
            <a:r>
              <a:rPr lang="en-US" sz="1800" dirty="0" smtClean="0"/>
              <a:t>: </a:t>
            </a:r>
            <a:r>
              <a:rPr lang="en-US" sz="1800" dirty="0" err="1" smtClean="0"/>
              <a:t>запускается</a:t>
            </a:r>
            <a:r>
              <a:rPr lang="en-US" sz="1800" dirty="0" smtClean="0"/>
              <a:t> </a:t>
            </a:r>
            <a:r>
              <a:rPr lang="en-US" sz="1800" dirty="0" err="1" smtClean="0"/>
              <a:t>симуляция</a:t>
            </a:r>
            <a:r>
              <a:rPr lang="en-US" sz="1800" dirty="0" smtClean="0"/>
              <a:t>, </a:t>
            </a:r>
            <a:r>
              <a:rPr lang="en-US" sz="1800" dirty="0" err="1" smtClean="0"/>
              <a:t>узлу</a:t>
            </a:r>
            <a:r>
              <a:rPr lang="en-US" sz="1800" dirty="0" smtClean="0"/>
              <a:t> </a:t>
            </a:r>
            <a:r>
              <a:rPr lang="en-US" sz="1800" dirty="0" err="1" smtClean="0"/>
              <a:t>выделяется</a:t>
            </a:r>
            <a:r>
              <a:rPr lang="en-US" sz="1800" dirty="0" smtClean="0"/>
              <a:t> MAC-</a:t>
            </a:r>
            <a:r>
              <a:rPr lang="en-US" sz="1800" dirty="0" err="1" smtClean="0"/>
              <a:t>адрес</a:t>
            </a:r>
            <a:r>
              <a:rPr lang="en-US" sz="1800" dirty="0" smtClean="0"/>
              <a:t>, </a:t>
            </a:r>
            <a:r>
              <a:rPr lang="en-US" sz="1800" dirty="0" err="1" smtClean="0"/>
              <a:t>предоставляется</a:t>
            </a:r>
            <a:r>
              <a:rPr lang="en-US" sz="1800" dirty="0" smtClean="0"/>
              <a:t> </a:t>
            </a:r>
            <a:r>
              <a:rPr lang="en-US" sz="1800" dirty="0" err="1" smtClean="0"/>
              <a:t>канал</a:t>
            </a:r>
            <a:r>
              <a:rPr lang="en-US" sz="1800" dirty="0" smtClean="0"/>
              <a:t> и </a:t>
            </a:r>
            <a:r>
              <a:rPr lang="en-US" sz="1800" dirty="0" err="1" smtClean="0"/>
              <a:t>выделяется</a:t>
            </a:r>
            <a:r>
              <a:rPr lang="en-US" sz="1800" dirty="0" smtClean="0"/>
              <a:t> IPv6-адрес. </a:t>
            </a:r>
            <a:r>
              <a:rPr lang="en-US" sz="1800" dirty="0" err="1" smtClean="0"/>
              <a:t>После</a:t>
            </a:r>
            <a:r>
              <a:rPr lang="en-US" sz="1800" dirty="0" smtClean="0"/>
              <a:t> </a:t>
            </a:r>
            <a:r>
              <a:rPr lang="en-US" sz="1800" dirty="0" err="1" smtClean="0"/>
              <a:t>этого</a:t>
            </a:r>
            <a:r>
              <a:rPr lang="en-US" sz="1800" dirty="0" smtClean="0"/>
              <a:t> </a:t>
            </a:r>
            <a:r>
              <a:rPr lang="en-US" sz="1800" dirty="0" err="1" smtClean="0"/>
              <a:t>узел</a:t>
            </a:r>
            <a:r>
              <a:rPr lang="en-US" sz="1800" dirty="0" smtClean="0"/>
              <a:t> </a:t>
            </a:r>
            <a:r>
              <a:rPr lang="en-US" sz="1800" dirty="0" err="1" smtClean="0"/>
              <a:t>присоединяется</a:t>
            </a:r>
            <a:r>
              <a:rPr lang="en-US" sz="1800" dirty="0" smtClean="0"/>
              <a:t> к </a:t>
            </a:r>
            <a:r>
              <a:rPr lang="en-US" sz="1800" dirty="0" err="1" smtClean="0"/>
              <a:t>сети</a:t>
            </a:r>
            <a:r>
              <a:rPr lang="en-US" sz="1800" dirty="0" smtClean="0"/>
              <a:t>. </a:t>
            </a:r>
            <a:r>
              <a:rPr lang="en-US" sz="1800" dirty="0" err="1" smtClean="0"/>
              <a:t>Пока</a:t>
            </a:r>
            <a:r>
              <a:rPr lang="en-US" sz="1800" dirty="0" smtClean="0"/>
              <a:t> </a:t>
            </a:r>
            <a:r>
              <a:rPr lang="en-US" sz="1800" dirty="0" err="1" smtClean="0"/>
              <a:t>все</a:t>
            </a:r>
            <a:r>
              <a:rPr lang="en-US" sz="1800" dirty="0" smtClean="0"/>
              <a:t> </a:t>
            </a:r>
            <a:r>
              <a:rPr lang="en-US" sz="1800" dirty="0" err="1" smtClean="0"/>
              <a:t>узлы</a:t>
            </a:r>
            <a:r>
              <a:rPr lang="en-US" sz="1800" dirty="0" smtClean="0"/>
              <a:t> </a:t>
            </a:r>
            <a:r>
              <a:rPr lang="en-US" sz="1800" dirty="0" err="1" smtClean="0"/>
              <a:t>не</a:t>
            </a:r>
            <a:r>
              <a:rPr lang="en-US" sz="1800" dirty="0" smtClean="0"/>
              <a:t> </a:t>
            </a:r>
            <a:r>
              <a:rPr lang="en-US" sz="1800" dirty="0" err="1" smtClean="0"/>
              <a:t>будут</a:t>
            </a:r>
            <a:r>
              <a:rPr lang="en-US" sz="1800" dirty="0" smtClean="0"/>
              <a:t> </a:t>
            </a:r>
            <a:r>
              <a:rPr lang="en-US" sz="1800" dirty="0" err="1" smtClean="0"/>
              <a:t>присоединены</a:t>
            </a:r>
            <a:r>
              <a:rPr lang="en-US" sz="1800" dirty="0" smtClean="0"/>
              <a:t> к </a:t>
            </a:r>
            <a:r>
              <a:rPr lang="en-US" sz="1800" dirty="0" err="1" smtClean="0"/>
              <a:t>сети</a:t>
            </a:r>
            <a:r>
              <a:rPr lang="en-US" sz="1800" dirty="0" smtClean="0"/>
              <a:t>, </a:t>
            </a:r>
            <a:r>
              <a:rPr lang="en-US" sz="1800" dirty="0" err="1" smtClean="0"/>
              <a:t>широковещательная</a:t>
            </a:r>
            <a:r>
              <a:rPr lang="en-US" sz="1800" dirty="0" smtClean="0"/>
              <a:t> </a:t>
            </a:r>
            <a:r>
              <a:rPr lang="en-US" sz="1800" dirty="0" err="1" smtClean="0"/>
              <a:t>рассылка</a:t>
            </a:r>
            <a:r>
              <a:rPr lang="en-US" sz="1800" dirty="0" smtClean="0"/>
              <a:t> </a:t>
            </a:r>
            <a:r>
              <a:rPr lang="en-US" sz="1800" dirty="0" err="1" smtClean="0"/>
              <a:t>пакетов</a:t>
            </a:r>
            <a:r>
              <a:rPr lang="en-US" sz="1800" dirty="0" smtClean="0"/>
              <a:t> </a:t>
            </a:r>
            <a:r>
              <a:rPr lang="en-US" sz="1800" dirty="0" err="1" smtClean="0"/>
              <a:t>не</a:t>
            </a:r>
            <a:r>
              <a:rPr lang="en-US" sz="1800" dirty="0" smtClean="0"/>
              <a:t> </a:t>
            </a:r>
            <a:r>
              <a:rPr lang="en-US" sz="1800" dirty="0" err="1" smtClean="0"/>
              <a:t>начнется</a:t>
            </a:r>
            <a:r>
              <a:rPr lang="en-US" sz="1800" dirty="0" smtClean="0"/>
              <a:t>.</a:t>
            </a:r>
          </a:p>
          <a:p>
            <a:pPr>
              <a:buNone/>
            </a:pPr>
            <a:r>
              <a:rPr lang="ru-RU" sz="1800" dirty="0" smtClean="0"/>
              <a:t>      </a:t>
            </a:r>
            <a:r>
              <a:rPr lang="en-US" sz="1800" dirty="0" err="1" smtClean="0"/>
              <a:t>На</a:t>
            </a:r>
            <a:r>
              <a:rPr lang="en-US" sz="1800" dirty="0" smtClean="0"/>
              <a:t> </a:t>
            </a:r>
            <a:r>
              <a:rPr lang="en-US" sz="1800" dirty="0" err="1" smtClean="0"/>
              <a:t>рисунке</a:t>
            </a:r>
            <a:r>
              <a:rPr lang="en-US" sz="1800" dirty="0" smtClean="0"/>
              <a:t>  </a:t>
            </a:r>
            <a:r>
              <a:rPr lang="en-US" sz="1800" dirty="0" err="1" smtClean="0"/>
              <a:t>показана</a:t>
            </a:r>
            <a:r>
              <a:rPr lang="en-US" sz="1800" dirty="0" smtClean="0"/>
              <a:t> </a:t>
            </a:r>
            <a:r>
              <a:rPr lang="en-US" sz="1800" dirty="0" err="1" smtClean="0"/>
              <a:t>сеть</a:t>
            </a:r>
            <a:r>
              <a:rPr lang="en-US" sz="1800" dirty="0" smtClean="0"/>
              <a:t> </a:t>
            </a:r>
            <a:r>
              <a:rPr lang="en-US" sz="1800" dirty="0" err="1" smtClean="0"/>
              <a:t>узлов</a:t>
            </a:r>
            <a:r>
              <a:rPr lang="en-US" sz="1800" dirty="0" smtClean="0"/>
              <a:t>, </a:t>
            </a:r>
            <a:r>
              <a:rPr lang="en-US" sz="1800" dirty="0" err="1" smtClean="0"/>
              <a:t>каждый</a:t>
            </a:r>
            <a:r>
              <a:rPr lang="en-US" sz="1800" dirty="0" smtClean="0"/>
              <a:t> </a:t>
            </a:r>
            <a:r>
              <a:rPr lang="en-US" sz="1800" dirty="0" err="1" smtClean="0"/>
              <a:t>из</a:t>
            </a:r>
            <a:r>
              <a:rPr lang="en-US" sz="1800" dirty="0" smtClean="0"/>
              <a:t> </a:t>
            </a:r>
            <a:r>
              <a:rPr lang="en-US" sz="1800" dirty="0" err="1" smtClean="0"/>
              <a:t>которых</a:t>
            </a:r>
            <a:r>
              <a:rPr lang="en-US" sz="1800" dirty="0" smtClean="0"/>
              <a:t> </a:t>
            </a:r>
            <a:r>
              <a:rPr lang="en-US" sz="1800" dirty="0" err="1" smtClean="0"/>
              <a:t>имеет</a:t>
            </a:r>
            <a:r>
              <a:rPr lang="en-US" sz="1800" dirty="0" smtClean="0"/>
              <a:t> </a:t>
            </a:r>
            <a:r>
              <a:rPr lang="en-US" sz="1800" dirty="0" err="1" smtClean="0"/>
              <a:t>свой</a:t>
            </a:r>
            <a:r>
              <a:rPr lang="en-US" sz="1800" dirty="0" smtClean="0"/>
              <a:t> IPv6-адрес, </a:t>
            </a:r>
            <a:r>
              <a:rPr lang="en-US" sz="1800" dirty="0" err="1" smtClean="0"/>
              <a:t>записанный</a:t>
            </a:r>
            <a:r>
              <a:rPr lang="en-US" sz="1800" dirty="0" smtClean="0"/>
              <a:t> в </a:t>
            </a:r>
            <a:r>
              <a:rPr lang="en-US" sz="1800" dirty="0" err="1" smtClean="0"/>
              <a:t>сокращенной</a:t>
            </a:r>
            <a:r>
              <a:rPr lang="en-US" sz="1800" dirty="0" smtClean="0"/>
              <a:t> </a:t>
            </a:r>
            <a:r>
              <a:rPr lang="en-US" sz="1800" dirty="0" err="1" smtClean="0"/>
              <a:t>форме</a:t>
            </a:r>
            <a:r>
              <a:rPr lang="en-US" sz="1800" dirty="0" smtClean="0"/>
              <a:t>. </a:t>
            </a:r>
          </a:p>
          <a:p>
            <a:pPr>
              <a:buNone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Узлы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их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IPv6-адреса</a:t>
            </a:r>
            <a:b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age06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366964" y="1347788"/>
            <a:ext cx="4410075" cy="3205163"/>
          </a:xfrm>
          <a:prstGeom prst="rect">
            <a:avLst/>
          </a:prstGeom>
          <a:ln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38150"/>
            <a:ext cx="8229600" cy="1619400"/>
          </a:xfrm>
        </p:spPr>
        <p:txBody>
          <a:bodyPr>
            <a:noAutofit/>
          </a:bodyPr>
          <a:lstStyle/>
          <a:p>
            <a:pPr algn="l"/>
            <a:r>
              <a:rPr lang="en-US" sz="16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Когда</a:t>
            </a:r>
            <a:r>
              <a:rPr lang="en-US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</a:t>
            </a:r>
            <a:r>
              <a:rPr lang="en-US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узлы</a:t>
            </a:r>
            <a:r>
              <a:rPr lang="en-US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будут</a:t>
            </a:r>
            <a:r>
              <a:rPr lang="en-US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присоединены</a:t>
            </a:r>
            <a:r>
              <a:rPr lang="en-US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 </a:t>
            </a:r>
            <a:r>
              <a:rPr lang="en-US" sz="16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сети</a:t>
            </a:r>
            <a:r>
              <a:rPr lang="en-US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начнется</a:t>
            </a:r>
            <a:r>
              <a:rPr lang="en-US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процесс</a:t>
            </a:r>
            <a:r>
              <a:rPr lang="en-US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передачи</a:t>
            </a:r>
            <a:r>
              <a:rPr lang="en-US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широковещательных</a:t>
            </a:r>
            <a:r>
              <a:rPr lang="en-US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пакетов</a:t>
            </a:r>
            <a:r>
              <a:rPr lang="en-US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Ниже </a:t>
            </a:r>
            <a:r>
              <a:rPr lang="en-US" sz="16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показан</a:t>
            </a:r>
            <a:r>
              <a:rPr lang="en-US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пример</a:t>
            </a:r>
            <a:r>
              <a:rPr lang="en-US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рассылки</a:t>
            </a:r>
            <a:r>
              <a:rPr lang="en-US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UDP </a:t>
            </a:r>
            <a:r>
              <a:rPr lang="en-US" sz="16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пакетов</a:t>
            </a:r>
            <a:r>
              <a:rPr lang="en-US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4-ым </a:t>
            </a:r>
            <a:r>
              <a:rPr lang="en-US" sz="16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узлом</a:t>
            </a:r>
            <a:r>
              <a:rPr lang="en-US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которые</a:t>
            </a:r>
            <a:r>
              <a:rPr lang="en-US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были</a:t>
            </a:r>
            <a:r>
              <a:rPr lang="en-US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отправлены</a:t>
            </a:r>
            <a:r>
              <a:rPr lang="en-US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всем</a:t>
            </a:r>
            <a:r>
              <a:rPr lang="en-US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остальным</a:t>
            </a:r>
            <a:r>
              <a:rPr lang="en-US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узлам</a:t>
            </a:r>
            <a:r>
              <a:rPr lang="en-US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сети</a:t>
            </a:r>
            <a:r>
              <a:rPr lang="en-US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Этот</a:t>
            </a:r>
            <a:r>
              <a:rPr lang="en-US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</a:t>
            </a:r>
            <a:r>
              <a:rPr lang="en-US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процесс</a:t>
            </a:r>
            <a:r>
              <a:rPr lang="en-US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можно</a:t>
            </a:r>
            <a:r>
              <a:rPr lang="en-US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наблюдать</a:t>
            </a:r>
            <a:r>
              <a:rPr lang="en-US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временной</a:t>
            </a:r>
            <a:r>
              <a:rPr lang="en-US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диаграмме</a:t>
            </a:r>
            <a:r>
              <a:rPr lang="en-US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4-ый </a:t>
            </a:r>
            <a:r>
              <a:rPr lang="en-US" sz="16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узел</a:t>
            </a:r>
            <a:r>
              <a:rPr lang="en-US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отправляет</a:t>
            </a:r>
            <a:r>
              <a:rPr lang="en-US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пакеты</a:t>
            </a:r>
            <a:r>
              <a:rPr lang="en-US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(«</a:t>
            </a:r>
            <a:r>
              <a:rPr lang="en-US" sz="16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синие</a:t>
            </a:r>
            <a:r>
              <a:rPr lang="en-US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квадраты</a:t>
            </a:r>
            <a:r>
              <a:rPr lang="en-US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»), а </a:t>
            </a:r>
            <a:r>
              <a:rPr lang="en-US" sz="16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другие</a:t>
            </a:r>
            <a:r>
              <a:rPr lang="en-US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узлы</a:t>
            </a:r>
            <a:r>
              <a:rPr lang="en-US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сети</a:t>
            </a:r>
            <a:r>
              <a:rPr lang="en-US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принимают</a:t>
            </a:r>
            <a:r>
              <a:rPr lang="en-US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эти</a:t>
            </a:r>
            <a:r>
              <a:rPr lang="en-US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пакеты</a:t>
            </a:r>
            <a:r>
              <a:rPr lang="en-US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(«</a:t>
            </a:r>
            <a:r>
              <a:rPr lang="en-US" sz="16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зеленые</a:t>
            </a:r>
            <a:r>
              <a:rPr lang="en-US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квадраты</a:t>
            </a:r>
            <a:r>
              <a:rPr lang="en-US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»). «</a:t>
            </a:r>
            <a:r>
              <a:rPr lang="en-US" sz="16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Темно-серые</a:t>
            </a:r>
            <a:r>
              <a:rPr lang="en-US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полоски</a:t>
            </a:r>
            <a:r>
              <a:rPr lang="en-US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en-US" sz="16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отображают</a:t>
            </a:r>
            <a:r>
              <a:rPr lang="en-US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интервал</a:t>
            </a:r>
            <a:r>
              <a:rPr lang="en-US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времени</a:t>
            </a:r>
            <a:r>
              <a:rPr lang="en-US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en-US" sz="16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течение</a:t>
            </a:r>
            <a:r>
              <a:rPr lang="en-US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которого</a:t>
            </a:r>
            <a:r>
              <a:rPr lang="en-US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приемник</a:t>
            </a:r>
            <a:r>
              <a:rPr lang="en-US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US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находился</a:t>
            </a:r>
            <a:r>
              <a:rPr lang="en-US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sz="16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режиме</a:t>
            </a:r>
            <a:r>
              <a:rPr lang="en-US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сна</a:t>
            </a:r>
            <a:r>
              <a:rPr lang="en-US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6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age05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200" y="2038350"/>
            <a:ext cx="4457700" cy="3048000"/>
          </a:xfrm>
          <a:prstGeom prst="rect">
            <a:avLst/>
          </a:prstGeom>
          <a:ln/>
        </p:spPr>
      </p:pic>
      <p:pic>
        <p:nvPicPr>
          <p:cNvPr id="5" name="image16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267200" y="3333750"/>
            <a:ext cx="4495800" cy="1447800"/>
          </a:xfrm>
          <a:prstGeom prst="rect">
            <a:avLst/>
          </a:prstGeom>
          <a:ln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1314600"/>
          </a:xfrm>
        </p:spPr>
        <p:txBody>
          <a:bodyPr>
            <a:noAutofit/>
          </a:bodyPr>
          <a:lstStyle/>
          <a:p>
            <a:pPr algn="l"/>
            <a:r>
              <a:rPr lang="en-US" sz="16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Когда</a:t>
            </a:r>
            <a:r>
              <a:rPr lang="en-US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широковещательные</a:t>
            </a:r>
            <a:r>
              <a:rPr lang="en-US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пакеты</a:t>
            </a:r>
            <a:r>
              <a:rPr lang="en-US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были</a:t>
            </a:r>
            <a:r>
              <a:rPr lang="en-US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отправлены</a:t>
            </a:r>
            <a:r>
              <a:rPr lang="en-US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4-ым </a:t>
            </a:r>
            <a:r>
              <a:rPr lang="en-US" sz="16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узлом</a:t>
            </a:r>
            <a:r>
              <a:rPr lang="en-US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16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приняты</a:t>
            </a:r>
            <a:r>
              <a:rPr lang="en-US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остальными</a:t>
            </a:r>
            <a:r>
              <a:rPr lang="en-US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узлами</a:t>
            </a:r>
            <a:r>
              <a:rPr lang="en-US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процесс</a:t>
            </a:r>
            <a:r>
              <a:rPr lang="en-US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рассылки</a:t>
            </a:r>
            <a:r>
              <a:rPr lang="en-US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пакетов</a:t>
            </a:r>
            <a:r>
              <a:rPr lang="en-US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продолжается</a:t>
            </a:r>
            <a:r>
              <a:rPr lang="en-US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Рассмотрим</a:t>
            </a:r>
            <a:r>
              <a:rPr lang="en-US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пример</a:t>
            </a:r>
            <a:r>
              <a:rPr lang="en-US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широковещательной</a:t>
            </a:r>
            <a:r>
              <a:rPr lang="en-US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рассылки</a:t>
            </a:r>
            <a:r>
              <a:rPr lang="en-US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пакетов</a:t>
            </a:r>
            <a:r>
              <a:rPr lang="en-US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1-ым </a:t>
            </a:r>
            <a:r>
              <a:rPr lang="en-US" sz="16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узлом</a:t>
            </a:r>
            <a:r>
              <a:rPr lang="en-US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en-US" sz="16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Второй</a:t>
            </a:r>
            <a:r>
              <a:rPr lang="en-US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16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пятый</a:t>
            </a:r>
            <a:r>
              <a:rPr lang="en-US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узел</a:t>
            </a:r>
            <a:r>
              <a:rPr lang="en-US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US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получили</a:t>
            </a:r>
            <a:r>
              <a:rPr lang="en-US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пакет</a:t>
            </a:r>
            <a:r>
              <a:rPr lang="en-US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потому</a:t>
            </a:r>
            <a:r>
              <a:rPr lang="en-US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</a:t>
            </a:r>
            <a:r>
              <a:rPr lang="en-US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они</a:t>
            </a:r>
            <a:r>
              <a:rPr lang="en-US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расположены</a:t>
            </a:r>
            <a:r>
              <a:rPr lang="en-US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далеко</a:t>
            </a:r>
            <a:r>
              <a:rPr lang="en-US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en-US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первого</a:t>
            </a:r>
            <a:r>
              <a:rPr lang="en-US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узла</a:t>
            </a:r>
            <a:r>
              <a:rPr lang="en-US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en-US" sz="16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временной</a:t>
            </a:r>
            <a:r>
              <a:rPr lang="en-US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диаграмме</a:t>
            </a:r>
            <a:r>
              <a:rPr lang="en-US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en-US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отмечено</a:t>
            </a:r>
            <a:r>
              <a:rPr lang="en-US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en-US" sz="16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красными</a:t>
            </a:r>
            <a:r>
              <a:rPr lang="en-US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квадратами</a:t>
            </a:r>
            <a:r>
              <a:rPr lang="en-US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en-US" sz="16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age26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28602" y="1809751"/>
            <a:ext cx="4352925" cy="3148013"/>
          </a:xfrm>
          <a:prstGeom prst="rect">
            <a:avLst/>
          </a:prstGeom>
          <a:ln/>
        </p:spPr>
      </p:pic>
      <p:pic>
        <p:nvPicPr>
          <p:cNvPr id="5" name="image29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191000" y="3181350"/>
            <a:ext cx="4724400" cy="1460500"/>
          </a:xfrm>
          <a:prstGeom prst="rect">
            <a:avLst/>
          </a:prstGeom>
          <a:ln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3400" y="438151"/>
            <a:ext cx="8229600" cy="37256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ru-RU" sz="1800" dirty="0" smtClean="0"/>
              <a:t>      </a:t>
            </a:r>
            <a:r>
              <a:rPr lang="en-US" sz="1800" dirty="0" err="1" smtClean="0"/>
              <a:t>Процесс</a:t>
            </a:r>
            <a:r>
              <a:rPr lang="en-US" sz="1800" dirty="0" smtClean="0"/>
              <a:t> </a:t>
            </a:r>
            <a:r>
              <a:rPr lang="en-US" sz="1800" dirty="0" err="1" smtClean="0"/>
              <a:t>моделирования</a:t>
            </a:r>
            <a:r>
              <a:rPr lang="en-US" sz="1800" dirty="0" smtClean="0"/>
              <a:t> </a:t>
            </a:r>
            <a:r>
              <a:rPr lang="en-US" sz="1800" dirty="0" err="1" smtClean="0"/>
              <a:t>рассылки</a:t>
            </a:r>
            <a:r>
              <a:rPr lang="en-US" sz="1800" dirty="0" smtClean="0"/>
              <a:t> </a:t>
            </a:r>
            <a:r>
              <a:rPr lang="en-US" sz="1800" dirty="0" err="1" smtClean="0"/>
              <a:t>пакетов</a:t>
            </a:r>
            <a:r>
              <a:rPr lang="en-US" sz="1800" dirty="0" smtClean="0"/>
              <a:t> </a:t>
            </a:r>
            <a:r>
              <a:rPr lang="en-US" sz="1800" dirty="0" err="1" smtClean="0"/>
              <a:t>можно</a:t>
            </a:r>
            <a:r>
              <a:rPr lang="en-US" sz="1800" dirty="0" smtClean="0"/>
              <a:t> </a:t>
            </a:r>
            <a:r>
              <a:rPr lang="en-US" sz="1800" dirty="0" err="1" smtClean="0"/>
              <a:t>продолжить</a:t>
            </a:r>
            <a:r>
              <a:rPr lang="en-US" sz="1800" dirty="0" smtClean="0"/>
              <a:t>, </a:t>
            </a:r>
            <a:r>
              <a:rPr lang="en-US" sz="1800" dirty="0" err="1" smtClean="0"/>
              <a:t>однако</a:t>
            </a:r>
            <a:r>
              <a:rPr lang="en-US" sz="1800" dirty="0" smtClean="0"/>
              <a:t> </a:t>
            </a:r>
            <a:r>
              <a:rPr lang="en-US" sz="1800" dirty="0" err="1" smtClean="0"/>
              <a:t>для</a:t>
            </a:r>
            <a:r>
              <a:rPr lang="en-US" sz="1800" dirty="0" smtClean="0"/>
              <a:t> </a:t>
            </a:r>
            <a:r>
              <a:rPr lang="en-US" sz="1800" dirty="0" err="1" smtClean="0"/>
              <a:t>экспериментального</a:t>
            </a:r>
            <a:r>
              <a:rPr lang="en-US" sz="1800" dirty="0" smtClean="0"/>
              <a:t> </a:t>
            </a:r>
            <a:r>
              <a:rPr lang="en-US" sz="1800" dirty="0" err="1" smtClean="0"/>
              <a:t>исследования</a:t>
            </a:r>
            <a:r>
              <a:rPr lang="en-US" sz="1800" dirty="0" smtClean="0"/>
              <a:t> </a:t>
            </a:r>
            <a:r>
              <a:rPr lang="en-US" sz="1800" dirty="0" err="1" smtClean="0"/>
              <a:t>данной</a:t>
            </a:r>
            <a:r>
              <a:rPr lang="en-US" sz="1800" dirty="0" smtClean="0"/>
              <a:t> </a:t>
            </a:r>
            <a:r>
              <a:rPr lang="en-US" sz="1800" dirty="0" err="1" smtClean="0"/>
              <a:t>сети</a:t>
            </a:r>
            <a:r>
              <a:rPr lang="en-US" sz="1800" dirty="0" smtClean="0"/>
              <a:t> </a:t>
            </a:r>
            <a:r>
              <a:rPr lang="en-US" sz="1800" dirty="0" err="1" smtClean="0"/>
              <a:t>вышеприведенных</a:t>
            </a:r>
            <a:r>
              <a:rPr lang="en-US" sz="1800" dirty="0" smtClean="0"/>
              <a:t> </a:t>
            </a:r>
            <a:r>
              <a:rPr lang="en-US" sz="1800" dirty="0" err="1" smtClean="0"/>
              <a:t>данных</a:t>
            </a:r>
            <a:r>
              <a:rPr lang="en-US" sz="1800" dirty="0" smtClean="0"/>
              <a:t> </a:t>
            </a:r>
            <a:r>
              <a:rPr lang="en-US" sz="1800" dirty="0" err="1" smtClean="0"/>
              <a:t>вполне</a:t>
            </a:r>
            <a:r>
              <a:rPr lang="en-US" sz="1800" dirty="0" smtClean="0"/>
              <a:t> </a:t>
            </a:r>
            <a:r>
              <a:rPr lang="en-US" sz="1800" dirty="0" err="1" smtClean="0"/>
              <a:t>достаточно</a:t>
            </a:r>
            <a:r>
              <a:rPr lang="en-US" sz="1800" dirty="0" smtClean="0"/>
              <a:t>, </a:t>
            </a:r>
            <a:r>
              <a:rPr lang="en-US" sz="1800" dirty="0" err="1" smtClean="0"/>
              <a:t>чтобы</a:t>
            </a:r>
            <a:r>
              <a:rPr lang="en-US" sz="1800" dirty="0" smtClean="0"/>
              <a:t> </a:t>
            </a:r>
            <a:r>
              <a:rPr lang="en-US" sz="1800" dirty="0" err="1" smtClean="0"/>
              <a:t>разобраться</a:t>
            </a:r>
            <a:r>
              <a:rPr lang="en-US" sz="1800" dirty="0" smtClean="0"/>
              <a:t> в </a:t>
            </a:r>
            <a:r>
              <a:rPr lang="en-US" sz="1800" dirty="0" err="1" smtClean="0"/>
              <a:t>процессе</a:t>
            </a:r>
            <a:r>
              <a:rPr lang="en-US" sz="1800" dirty="0" smtClean="0"/>
              <a:t> </a:t>
            </a:r>
            <a:r>
              <a:rPr lang="en-US" sz="1800" dirty="0" err="1" smtClean="0"/>
              <a:t>широковещательной</a:t>
            </a:r>
            <a:r>
              <a:rPr lang="en-US" sz="1800" dirty="0" smtClean="0"/>
              <a:t> </a:t>
            </a:r>
            <a:r>
              <a:rPr lang="en-US" sz="1800" dirty="0" err="1" smtClean="0"/>
              <a:t>рассылки</a:t>
            </a:r>
            <a:r>
              <a:rPr lang="en-US" sz="1800" dirty="0" smtClean="0"/>
              <a:t> UDP </a:t>
            </a:r>
            <a:r>
              <a:rPr lang="en-US" sz="1800" dirty="0" err="1" smtClean="0"/>
              <a:t>пакетов</a:t>
            </a:r>
            <a:r>
              <a:rPr lang="en-US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ru-RU" sz="1800" dirty="0" smtClean="0"/>
              <a:t>       </a:t>
            </a:r>
            <a:r>
              <a:rPr lang="en-US" sz="1800" dirty="0" err="1" smtClean="0"/>
              <a:t>Симулятор</a:t>
            </a:r>
            <a:r>
              <a:rPr lang="en-US" sz="1800" dirty="0" smtClean="0"/>
              <a:t> Cooja </a:t>
            </a:r>
            <a:r>
              <a:rPr lang="en-US" sz="1800" dirty="0" err="1" smtClean="0"/>
              <a:t>позволяет</a:t>
            </a:r>
            <a:r>
              <a:rPr lang="en-US" sz="1800" dirty="0" smtClean="0"/>
              <a:t> </a:t>
            </a:r>
            <a:r>
              <a:rPr lang="en-US" sz="1800" dirty="0" err="1" smtClean="0"/>
              <a:t>смоделировать</a:t>
            </a:r>
            <a:r>
              <a:rPr lang="en-US" sz="1800" dirty="0" smtClean="0"/>
              <a:t> </a:t>
            </a:r>
            <a:r>
              <a:rPr lang="en-US" sz="1800" dirty="0" err="1" smtClean="0"/>
              <a:t>сенсорную</a:t>
            </a:r>
            <a:r>
              <a:rPr lang="en-US" sz="1800" dirty="0" smtClean="0"/>
              <a:t> </a:t>
            </a:r>
            <a:r>
              <a:rPr lang="en-US" sz="1800" dirty="0" err="1" smtClean="0"/>
              <a:t>сеть</a:t>
            </a:r>
            <a:r>
              <a:rPr lang="en-US" sz="1800" dirty="0" smtClean="0"/>
              <a:t> и </a:t>
            </a:r>
            <a:r>
              <a:rPr lang="en-US" sz="1800" dirty="0" err="1" smtClean="0"/>
              <a:t>проверить</a:t>
            </a:r>
            <a:r>
              <a:rPr lang="en-US" sz="1800" dirty="0" smtClean="0"/>
              <a:t> </a:t>
            </a:r>
            <a:r>
              <a:rPr lang="en-US" sz="1800" dirty="0" err="1" smtClean="0"/>
              <a:t>работоспособность</a:t>
            </a:r>
            <a:r>
              <a:rPr lang="en-US" sz="1800" dirty="0" smtClean="0"/>
              <a:t> </a:t>
            </a:r>
            <a:r>
              <a:rPr lang="en-US" sz="1800" dirty="0" err="1" smtClean="0"/>
              <a:t>созданной</a:t>
            </a:r>
            <a:r>
              <a:rPr lang="en-US" sz="1800" dirty="0" smtClean="0"/>
              <a:t> </a:t>
            </a:r>
            <a:r>
              <a:rPr lang="en-US" sz="1800" dirty="0" err="1" smtClean="0"/>
              <a:t>программы</a:t>
            </a:r>
            <a:r>
              <a:rPr lang="en-US" sz="1800" dirty="0" smtClean="0"/>
              <a:t>, </a:t>
            </a:r>
            <a:r>
              <a:rPr lang="en-US" sz="1800" dirty="0" err="1" smtClean="0"/>
              <a:t>чтобы</a:t>
            </a:r>
            <a:r>
              <a:rPr lang="en-US" sz="1800" dirty="0" smtClean="0"/>
              <a:t> </a:t>
            </a:r>
            <a:r>
              <a:rPr lang="en-US" sz="1800" dirty="0" err="1" smtClean="0"/>
              <a:t>не</a:t>
            </a:r>
            <a:r>
              <a:rPr lang="en-US" sz="1800" dirty="0" smtClean="0"/>
              <a:t> </a:t>
            </a:r>
            <a:r>
              <a:rPr lang="en-US" sz="1800" dirty="0" err="1" smtClean="0"/>
              <a:t>допустить</a:t>
            </a:r>
            <a:r>
              <a:rPr lang="en-US" sz="1800" dirty="0" smtClean="0"/>
              <a:t> </a:t>
            </a:r>
            <a:r>
              <a:rPr lang="en-US" sz="1800" dirty="0" err="1" smtClean="0"/>
              <a:t>ошибок</a:t>
            </a:r>
            <a:r>
              <a:rPr lang="en-US" sz="1800" dirty="0" smtClean="0"/>
              <a:t> в </a:t>
            </a:r>
            <a:r>
              <a:rPr lang="en-US" sz="1800" dirty="0" err="1" smtClean="0"/>
              <a:t>реальном</a:t>
            </a:r>
            <a:r>
              <a:rPr lang="en-US" sz="1800" dirty="0" smtClean="0"/>
              <a:t> </a:t>
            </a:r>
            <a:r>
              <a:rPr lang="en-US" sz="1800" dirty="0" err="1" smtClean="0"/>
              <a:t>устройстве</a:t>
            </a:r>
            <a:r>
              <a:rPr lang="en-US" sz="1800" dirty="0" smtClean="0"/>
              <a:t>.</a:t>
            </a:r>
          </a:p>
          <a:p>
            <a:pPr>
              <a:buNone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2" y="133351"/>
            <a:ext cx="3008313" cy="76438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800" dirty="0" smtClean="0"/>
              <a:t>Что такое </a:t>
            </a:r>
            <a:r>
              <a:rPr lang="en-US" sz="2800" dirty="0" err="1" smtClean="0"/>
              <a:t>OMNeT</a:t>
            </a:r>
            <a:r>
              <a:rPr lang="en-US" sz="2800" dirty="0" smtClean="0"/>
              <a:t>++</a:t>
            </a:r>
            <a:r>
              <a:rPr lang="ru-RU" sz="2800" dirty="0" smtClean="0"/>
              <a:t>?</a:t>
            </a:r>
            <a:endParaRPr lang="ru-RU" sz="2800" dirty="0"/>
          </a:p>
        </p:txBody>
      </p:sp>
      <p:pic>
        <p:nvPicPr>
          <p:cNvPr id="5125" name="Picture 4" descr="Картинки по запросу омнет ++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7600" y="801291"/>
            <a:ext cx="5111750" cy="1147763"/>
          </a:xfrm>
          <a:noFill/>
        </p:spPr>
      </p:pic>
      <p:sp>
        <p:nvSpPr>
          <p:cNvPr id="5123" name="Текст 5"/>
          <p:cNvSpPr>
            <a:spLocks noGrp="1"/>
          </p:cNvSpPr>
          <p:nvPr>
            <p:ph type="body" sz="half" idx="2"/>
          </p:nvPr>
        </p:nvSpPr>
        <p:spPr>
          <a:xfrm>
            <a:off x="228600" y="1045092"/>
            <a:ext cx="3206750" cy="334446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altLang="en-US" sz="1600" dirty="0" smtClean="0">
                <a:latin typeface="Arial" pitchFamily="34" charset="0"/>
                <a:cs typeface="Arial" pitchFamily="34" charset="0"/>
              </a:rPr>
              <a:t>Система </a:t>
            </a:r>
            <a:r>
              <a:rPr lang="ru-RU" altLang="en-US" sz="1600" dirty="0" err="1" smtClean="0">
                <a:latin typeface="Arial" pitchFamily="34" charset="0"/>
                <a:cs typeface="Arial" pitchFamily="34" charset="0"/>
              </a:rPr>
              <a:t>OMNeT</a:t>
            </a:r>
            <a:r>
              <a:rPr lang="ru-RU" altLang="en-US" sz="1600" dirty="0" smtClean="0">
                <a:latin typeface="Arial" pitchFamily="34" charset="0"/>
                <a:cs typeface="Arial" pitchFamily="34" charset="0"/>
              </a:rPr>
              <a:t>++ пред-</a:t>
            </a:r>
            <a:r>
              <a:rPr lang="ru-RU" altLang="en-US" sz="1600" dirty="0" err="1" smtClean="0">
                <a:latin typeface="Arial" pitchFamily="34" charset="0"/>
                <a:cs typeface="Arial" pitchFamily="34" charset="0"/>
              </a:rPr>
              <a:t>ставляет</a:t>
            </a:r>
            <a:r>
              <a:rPr lang="ru-RU" altLang="en-US" sz="1600" dirty="0" smtClean="0">
                <a:latin typeface="Arial" pitchFamily="34" charset="0"/>
                <a:cs typeface="Arial" pitchFamily="34" charset="0"/>
              </a:rPr>
              <a:t> собой симулятор дискретных событий. </a:t>
            </a:r>
            <a:r>
              <a:rPr lang="ru-RU" altLang="en-US" sz="1600" dirty="0" err="1" smtClean="0">
                <a:latin typeface="Arial" pitchFamily="34" charset="0"/>
                <a:cs typeface="Arial" pitchFamily="34" charset="0"/>
              </a:rPr>
              <a:t>Изме-нение</a:t>
            </a:r>
            <a:r>
              <a:rPr lang="ru-RU" altLang="en-US" sz="1600" dirty="0" smtClean="0">
                <a:latin typeface="Arial" pitchFamily="34" charset="0"/>
                <a:cs typeface="Arial" pitchFamily="34" charset="0"/>
              </a:rPr>
              <a:t> состояния модели-</a:t>
            </a:r>
            <a:r>
              <a:rPr lang="ru-RU" altLang="en-US" sz="1600" dirty="0" err="1" smtClean="0">
                <a:latin typeface="Arial" pitchFamily="34" charset="0"/>
                <a:cs typeface="Arial" pitchFamily="34" charset="0"/>
              </a:rPr>
              <a:t>руемой</a:t>
            </a:r>
            <a:r>
              <a:rPr lang="ru-RU" altLang="en-US" sz="1600" dirty="0" smtClean="0">
                <a:latin typeface="Arial" pitchFamily="34" charset="0"/>
                <a:cs typeface="Arial" pitchFamily="34" charset="0"/>
              </a:rPr>
              <a:t> системы происходит в дискретные моменты времени по списку будущих событий (</a:t>
            </a:r>
            <a:r>
              <a:rPr lang="ru-RU" altLang="en-US" sz="1600" dirty="0" err="1" smtClean="0">
                <a:latin typeface="Arial" pitchFamily="34" charset="0"/>
                <a:cs typeface="Arial" pitchFamily="34" charset="0"/>
              </a:rPr>
              <a:t>future</a:t>
            </a:r>
            <a:r>
              <a:rPr lang="ru-RU" alt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altLang="en-US" sz="1600" dirty="0" err="1" smtClean="0">
                <a:latin typeface="Arial" pitchFamily="34" charset="0"/>
                <a:cs typeface="Arial" pitchFamily="34" charset="0"/>
              </a:rPr>
              <a:t>eventlist</a:t>
            </a:r>
            <a:r>
              <a:rPr lang="ru-RU" altLang="en-US" sz="1600" dirty="0" smtClean="0">
                <a:latin typeface="Arial" pitchFamily="34" charset="0"/>
                <a:cs typeface="Arial" pitchFamily="34" charset="0"/>
              </a:rPr>
              <a:t>), </a:t>
            </a:r>
            <a:r>
              <a:rPr lang="ru-RU" altLang="en-US" sz="1600" dirty="0" err="1" smtClean="0">
                <a:latin typeface="Arial" pitchFamily="34" charset="0"/>
                <a:cs typeface="Arial" pitchFamily="34" charset="0"/>
              </a:rPr>
              <a:t>отсортир-ованных</a:t>
            </a:r>
            <a:r>
              <a:rPr lang="ru-RU" altLang="en-US" sz="1600" dirty="0" smtClean="0">
                <a:latin typeface="Arial" pitchFamily="34" charset="0"/>
                <a:cs typeface="Arial" pitchFamily="34" charset="0"/>
              </a:rPr>
              <a:t> по времени. </a:t>
            </a:r>
            <a:r>
              <a:rPr lang="ru-RU" altLang="en-US" sz="1600" dirty="0" err="1" smtClean="0">
                <a:latin typeface="Arial" pitchFamily="34" charset="0"/>
                <a:cs typeface="Arial" pitchFamily="34" charset="0"/>
              </a:rPr>
              <a:t>Собы-тием</a:t>
            </a:r>
            <a:r>
              <a:rPr lang="ru-RU" altLang="en-US" sz="1600" dirty="0" smtClean="0">
                <a:latin typeface="Arial" pitchFamily="34" charset="0"/>
                <a:cs typeface="Arial" pitchFamily="34" charset="0"/>
              </a:rPr>
              <a:t> может быть: начало передачи пакета, тайм-аут и т. п. События происходят на основе выполнения простых модулей (</a:t>
            </a:r>
            <a:r>
              <a:rPr lang="ru-RU" altLang="en-US" sz="1600" dirty="0" err="1" smtClean="0">
                <a:latin typeface="Arial" pitchFamily="34" charset="0"/>
                <a:cs typeface="Arial" pitchFamily="34" charset="0"/>
              </a:rPr>
              <a:t>simple</a:t>
            </a:r>
            <a:r>
              <a:rPr lang="ru-RU" alt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altLang="en-US" sz="1600" dirty="0" err="1" smtClean="0">
                <a:latin typeface="Arial" pitchFamily="34" charset="0"/>
                <a:cs typeface="Arial" pitchFamily="34" charset="0"/>
              </a:rPr>
              <a:t>module</a:t>
            </a:r>
            <a:r>
              <a:rPr lang="ru-RU" altLang="en-US" sz="1600" dirty="0" smtClean="0">
                <a:latin typeface="Arial" pitchFamily="34" charset="0"/>
                <a:cs typeface="Arial" pitchFamily="34" charset="0"/>
              </a:rPr>
              <a:t>). У такого модуля есть функции инициализации, обработки </a:t>
            </a:r>
            <a:r>
              <a:rPr lang="ru-RU" altLang="en-US" sz="1600" dirty="0" err="1" smtClean="0">
                <a:latin typeface="Arial" pitchFamily="34" charset="0"/>
                <a:cs typeface="Arial" pitchFamily="34" charset="0"/>
              </a:rPr>
              <a:t>сообщения,действия</a:t>
            </a:r>
            <a:r>
              <a:rPr lang="ru-RU" altLang="en-US" sz="1600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ru-RU" altLang="en-US" sz="1600" dirty="0" err="1" smtClean="0">
                <a:latin typeface="Arial" pitchFamily="34" charset="0"/>
                <a:cs typeface="Arial" pitchFamily="34" charset="0"/>
              </a:rPr>
              <a:t>завер-шения</a:t>
            </a:r>
            <a:r>
              <a:rPr lang="ru-RU" altLang="en-US" sz="1600" dirty="0" smtClean="0">
                <a:latin typeface="Arial" pitchFamily="34" charset="0"/>
                <a:cs typeface="Arial" pitchFamily="34" charset="0"/>
              </a:rPr>
              <a:t> работы.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0" y="1028700"/>
            <a:ext cx="0" cy="41148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6" name="Picture 6" descr="MA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876426"/>
            <a:ext cx="3441700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400" y="3234929"/>
            <a:ext cx="340995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5876583"/>
      </p:ext>
    </p:extLst>
  </p:cSld>
  <p:clrMapOvr>
    <a:masterClrMapping/>
  </p:clrMapOvr>
  <p:transition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747714"/>
            <a:ext cx="3008313" cy="76438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800" dirty="0" smtClean="0"/>
              <a:t>Система </a:t>
            </a:r>
            <a:r>
              <a:rPr lang="en-US" sz="2800" dirty="0" smtClean="0"/>
              <a:t>INET Framework</a:t>
            </a:r>
            <a:endParaRPr lang="ru-RU" sz="2800" dirty="0"/>
          </a:p>
        </p:txBody>
      </p:sp>
      <p:pic>
        <p:nvPicPr>
          <p:cNvPr id="6147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751681"/>
            <a:ext cx="5111750" cy="3833812"/>
          </a:xfrm>
        </p:spPr>
      </p:pic>
      <p:sp>
        <p:nvSpPr>
          <p:cNvPr id="6148" name="Текст 4"/>
          <p:cNvSpPr>
            <a:spLocks noGrp="1"/>
          </p:cNvSpPr>
          <p:nvPr>
            <p:ph type="body" sz="half" idx="2"/>
          </p:nvPr>
        </p:nvSpPr>
        <p:spPr>
          <a:xfrm>
            <a:off x="457203" y="1507331"/>
            <a:ext cx="3008313" cy="308729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altLang="en-US" sz="1600" smtClean="0">
                <a:latin typeface="Arial" pitchFamily="34" charset="0"/>
                <a:cs typeface="Arial" pitchFamily="34" charset="0"/>
              </a:rPr>
              <a:t>Комплект модулей с открытым исходным кодом, позволяющих реалистично моделировать узлы и про-токолы проводных и бес-проводных сетей. Он вклю-чает модели различных про-токолов Интернета: IP, IPv6, TCP, UDP, 802.11, Ethernet, PPP, MPLS с LDP и RSVP-TE signalling, OSPF и ряд других. В комплект также входят различные реалистичные примеры использования этих протоколов. </a:t>
            </a:r>
          </a:p>
        </p:txBody>
      </p:sp>
    </p:spTree>
    <p:extLst>
      <p:ext uri="{BB962C8B-B14F-4D97-AF65-F5344CB8AC3E}">
        <p14:creationId xmlns:p14="http://schemas.microsoft.com/office/powerpoint/2010/main" val="2924081200"/>
      </p:ext>
    </p:extLst>
  </p:cSld>
  <p:clrMapOvr>
    <a:masterClrMapping/>
  </p:clrMapOvr>
  <p:transition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INET Framework</a:t>
            </a:r>
            <a:endParaRPr lang="ru-RU" dirty="0"/>
          </a:p>
        </p:txBody>
      </p:sp>
      <p:sp>
        <p:nvSpPr>
          <p:cNvPr id="7171" name="Объект 5"/>
          <p:cNvSpPr>
            <a:spLocks noGrp="1"/>
          </p:cNvSpPr>
          <p:nvPr>
            <p:ph sz="half" idx="1"/>
          </p:nvPr>
        </p:nvSpPr>
        <p:spPr>
          <a:xfrm>
            <a:off x="1371602" y="1200151"/>
            <a:ext cx="6770687" cy="3394472"/>
          </a:xfrm>
        </p:spPr>
        <p:txBody>
          <a:bodyPr>
            <a:normAutofit/>
          </a:bodyPr>
          <a:lstStyle/>
          <a:p>
            <a:pPr marL="0" indent="0" algn="just">
              <a:buFont typeface="Wingdings" pitchFamily="2" charset="2"/>
              <a:buNone/>
            </a:pPr>
            <a:r>
              <a:rPr lang="ru-RU" altLang="en-US" sz="1800" dirty="0" smtClean="0">
                <a:latin typeface="Arial" pitchFamily="34" charset="0"/>
                <a:cs typeface="Arial" pitchFamily="34" charset="0"/>
              </a:rPr>
              <a:t>Наивысший уровень абстракции в моделировании IP в INET </a:t>
            </a:r>
            <a:r>
              <a:rPr lang="ru-RU" altLang="en-US" sz="1800" dirty="0" err="1" smtClean="0">
                <a:latin typeface="Arial" pitchFamily="34" charset="0"/>
                <a:cs typeface="Arial" pitchFamily="34" charset="0"/>
              </a:rPr>
              <a:t>Framework</a:t>
            </a:r>
            <a:r>
              <a:rPr lang="ru-RU" altLang="en-US" sz="1800" dirty="0" smtClean="0">
                <a:latin typeface="Arial" pitchFamily="34" charset="0"/>
                <a:cs typeface="Arial" pitchFamily="34" charset="0"/>
              </a:rPr>
              <a:t> – это сеть, состоящая из IP-узлов. Узел может быть маршрутизатором или хостом. IP-узел и отвечает </a:t>
            </a:r>
            <a:r>
              <a:rPr lang="ru-RU" altLang="en-US" sz="1800" dirty="0" err="1" smtClean="0">
                <a:latin typeface="Arial" pitchFamily="34" charset="0"/>
                <a:cs typeface="Arial" pitchFamily="34" charset="0"/>
              </a:rPr>
              <a:t>компью-терному</a:t>
            </a:r>
            <a:r>
              <a:rPr lang="ru-RU" altLang="en-US" sz="1800" dirty="0" smtClean="0">
                <a:latin typeface="Arial" pitchFamily="34" charset="0"/>
                <a:cs typeface="Arial" pitchFamily="34" charset="0"/>
              </a:rPr>
              <a:t> представлению стека протоколов Интернет. Модули, из которых он состоит, организованы так, как происходит обработка IP-</a:t>
            </a:r>
            <a:r>
              <a:rPr lang="ru-RU" altLang="en-US" sz="1800" dirty="0" err="1" smtClean="0">
                <a:latin typeface="Arial" pitchFamily="34" charset="0"/>
                <a:cs typeface="Arial" pitchFamily="34" charset="0"/>
              </a:rPr>
              <a:t>дейта</a:t>
            </a:r>
            <a:r>
              <a:rPr lang="ru-RU" altLang="en-US" sz="1800" dirty="0" smtClean="0">
                <a:latin typeface="Arial" pitchFamily="34" charset="0"/>
                <a:cs typeface="Arial" pitchFamily="34" charset="0"/>
              </a:rPr>
              <a:t>-граммы в операционных системах. Обязательным является модуль, отвечающий за сетевой уровень (реализующий обработку IP) и модуль “сетевой интерфейс”. Дополнительно подключаются модули, реализующие протоколы транспортного уровня. </a:t>
            </a:r>
          </a:p>
        </p:txBody>
      </p:sp>
    </p:spTree>
    <p:extLst>
      <p:ext uri="{BB962C8B-B14F-4D97-AF65-F5344CB8AC3E}">
        <p14:creationId xmlns:p14="http://schemas.microsoft.com/office/powerpoint/2010/main" val="2895516907"/>
      </p:ext>
    </p:extLst>
  </p:cSld>
  <p:clrMapOvr>
    <a:masterClrMapping/>
  </p:clrMapOvr>
  <p:transition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533400" y="685803"/>
            <a:ext cx="8229600" cy="433422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ru" sz="1800" b="1" dirty="0" smtClean="0">
                <a:latin typeface="Times New Roman" pitchFamily="18" charset="0"/>
                <a:cs typeface="Times New Roman" pitchFamily="18" charset="0"/>
              </a:rPr>
              <a:t>Кучерявый </a:t>
            </a:r>
            <a:r>
              <a:rPr lang="ru" sz="1800" b="1" dirty="0">
                <a:latin typeface="Times New Roman" pitchFamily="18" charset="0"/>
                <a:cs typeface="Times New Roman" pitchFamily="18" charset="0"/>
              </a:rPr>
              <a:t>А.Е., Прокопьев А.В., Кучерявый Е.А.</a:t>
            </a:r>
            <a:r>
              <a:rPr lang="ru" sz="1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" sz="1800" dirty="0" smtClean="0">
              <a:latin typeface="Times New Roman" pitchFamily="18" charset="0"/>
              <a:cs typeface="Times New Roman" pitchFamily="18" charset="0"/>
            </a:endParaRPr>
          </a:p>
          <a:p>
            <a:pPr rtl="0">
              <a:spcBef>
                <a:spcPts val="0"/>
              </a:spcBef>
              <a:buNone/>
            </a:pPr>
            <a:r>
              <a:rPr lang="ru" sz="1800" dirty="0" smtClean="0">
                <a:latin typeface="Times New Roman" pitchFamily="18" charset="0"/>
                <a:cs typeface="Times New Roman" pitchFamily="18" charset="0"/>
              </a:rPr>
              <a:t>Саморганизующиеся </a:t>
            </a:r>
            <a:r>
              <a:rPr lang="ru" sz="1800" dirty="0">
                <a:latin typeface="Times New Roman" pitchFamily="18" charset="0"/>
                <a:cs typeface="Times New Roman" pitchFamily="18" charset="0"/>
              </a:rPr>
              <a:t>сети. СПб, Издательство "Любавич", 2011 г</a:t>
            </a:r>
            <a:r>
              <a:rPr lang="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lvl="0" rtl="0">
              <a:spcBef>
                <a:spcPts val="0"/>
              </a:spcBef>
              <a:buNone/>
            </a:pP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" sz="1800" b="1" dirty="0" smtClean="0">
                <a:latin typeface="Times New Roman" pitchFamily="18" charset="0"/>
                <a:cs typeface="Times New Roman" pitchFamily="18" charset="0"/>
              </a:rPr>
              <a:t>Jean-Philippe </a:t>
            </a:r>
            <a:r>
              <a:rPr lang="ru" sz="1800" b="1" dirty="0">
                <a:latin typeface="Times New Roman" pitchFamily="18" charset="0"/>
                <a:cs typeface="Times New Roman" pitchFamily="18" charset="0"/>
              </a:rPr>
              <a:t>Vasseur , Adam Dunkels  </a:t>
            </a:r>
            <a:endParaRPr lang="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ru" sz="1800" dirty="0" smtClean="0">
                <a:latin typeface="Times New Roman" pitchFamily="18" charset="0"/>
                <a:cs typeface="Times New Roman" pitchFamily="18" charset="0"/>
              </a:rPr>
              <a:t>Interconnecting </a:t>
            </a:r>
            <a:r>
              <a:rPr lang="ru" sz="1800" dirty="0">
                <a:latin typeface="Times New Roman" pitchFamily="18" charset="0"/>
                <a:cs typeface="Times New Roman" pitchFamily="18" charset="0"/>
              </a:rPr>
              <a:t>Smart Objects with </a:t>
            </a:r>
            <a:r>
              <a:rPr lang="ru" sz="1800" dirty="0" smtClean="0">
                <a:latin typeface="Times New Roman" pitchFamily="18" charset="0"/>
                <a:cs typeface="Times New Roman" pitchFamily="18" charset="0"/>
              </a:rPr>
              <a:t>IP.</a:t>
            </a:r>
          </a:p>
          <a:p>
            <a:pPr lvl="0" rtl="0">
              <a:spcBef>
                <a:spcPts val="0"/>
              </a:spcBef>
              <a:buNone/>
            </a:pPr>
            <a:endParaRPr lang="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Zach Shelby, Carsten Bormann</a:t>
            </a:r>
            <a:endParaRPr lang="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6LoWPAN: The Wireless Embedded Internet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 rtl="0">
              <a:spcBef>
                <a:spcPts val="0"/>
              </a:spcBef>
              <a:buNone/>
            </a:pPr>
            <a:endParaRPr lang="ru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 rtl="0">
              <a:spcBef>
                <a:spcPts val="0"/>
              </a:spcBef>
              <a:buNone/>
            </a:pPr>
            <a:endParaRPr lang="ru" sz="1400" dirty="0" smtClean="0"/>
          </a:p>
          <a:p>
            <a:pPr lvl="0" rtl="0">
              <a:spcBef>
                <a:spcPts val="0"/>
              </a:spcBef>
              <a:buNone/>
            </a:pPr>
            <a:endParaRPr lang="ru" sz="1400" dirty="0" smtClean="0"/>
          </a:p>
          <a:p>
            <a:pPr lvl="0" rtl="0">
              <a:spcBef>
                <a:spcPts val="0"/>
              </a:spcBef>
              <a:buNone/>
            </a:pPr>
            <a:endParaRPr lang="ru" sz="1400" dirty="0" smtClean="0"/>
          </a:p>
        </p:txBody>
      </p:sp>
      <p:pic>
        <p:nvPicPr>
          <p:cNvPr id="200" name="Shape 200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5542384" y="1581150"/>
            <a:ext cx="1679612" cy="2079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Shape 2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87816" y="171452"/>
            <a:ext cx="1656184" cy="20798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642710" y="171451"/>
            <a:ext cx="381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Читать книги !!!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media.wiley.com/product_data/coverImage300/94/04707479/047074799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2952750"/>
            <a:ext cx="1656184" cy="2079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9971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24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Языки программировании симуляторов </a:t>
            </a:r>
            <a:r>
              <a:rPr lang="ru" sz="24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СОС</a:t>
            </a:r>
            <a:endParaRPr lang="ru" sz="2400" b="1" dirty="0">
              <a:solidFill>
                <a:schemeClr val="accent2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88" name="Shape 88"/>
          <p:cNvGraphicFramePr/>
          <p:nvPr/>
        </p:nvGraphicFramePr>
        <p:xfrm>
          <a:off x="1143004" y="1600200"/>
          <a:ext cx="5934075" cy="2594616"/>
        </p:xfrm>
        <a:graphic>
          <a:graphicData uri="http://schemas.openxmlformats.org/drawingml/2006/table">
            <a:tbl>
              <a:tblPr>
                <a:noFill/>
                <a:tableStyleId>{F505F56E-BF01-47BD-962B-C54182C6CEBA}</a:tableStyleId>
              </a:tblPr>
              <a:tblGrid>
                <a:gridCol w="2000250"/>
                <a:gridCol w="2009775"/>
                <a:gridCol w="1924050"/>
              </a:tblGrid>
              <a:tr h="55245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ru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Симулятор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ru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Языки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ru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Визуализация</a:t>
                      </a:r>
                    </a:p>
                  </a:txBody>
                  <a:tcPr marL="63500" marR="63500" marT="63500" marB="63500"/>
                </a:tc>
              </a:tr>
              <a:tr h="309881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ns-2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C++, OTcl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Да</a:t>
                      </a:r>
                    </a:p>
                  </a:txBody>
                  <a:tcPr marL="63500" marR="63500" marT="63500" marB="63500"/>
                </a:tc>
              </a:tr>
              <a:tr h="309881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OMNeT++ 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C++, NED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Д, онлайн</a:t>
                      </a:r>
                    </a:p>
                  </a:txBody>
                  <a:tcPr marL="63500" marR="63500" marT="63500" marB="63500"/>
                </a:tc>
              </a:tr>
              <a:tr h="309881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Worldsens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Да</a:t>
                      </a:r>
                    </a:p>
                  </a:txBody>
                  <a:tcPr marL="63500" marR="63500" marT="63500" marB="63500"/>
                </a:tc>
              </a:tr>
              <a:tr h="309881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OPNET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да</a:t>
                      </a:r>
                    </a:p>
                  </a:txBody>
                  <a:tcPr marL="63500" marR="63500" marT="63500" marB="63500"/>
                </a:tc>
              </a:tr>
              <a:tr h="492761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TOSSIM 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nesC, Python, C++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Да</a:t>
                      </a:r>
                    </a:p>
                  </a:txBody>
                  <a:tcPr marL="63500" marR="63500" marT="63500" marB="63500"/>
                </a:tc>
              </a:tr>
              <a:tr h="309881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Cooja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ru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Java, C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ru" sz="12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Да</a:t>
                      </a:r>
                    </a:p>
                  </a:txBody>
                  <a:tcPr marL="63500" marR="63500" marT="63500" marB="63500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51720" y="303499"/>
            <a:ext cx="46815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атериал 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497" name="Rectangle 1"/>
          <p:cNvSpPr>
            <a:spLocks noChangeArrowheads="1"/>
          </p:cNvSpPr>
          <p:nvPr/>
        </p:nvSpPr>
        <p:spPr bwMode="auto">
          <a:xfrm>
            <a:off x="500034" y="993456"/>
            <a:ext cx="8001056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Muthanna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A.,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ProkopievA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Koucheryavy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A. Ubiquitous Sensor Networks Traffic Models for Image Applications. Internet of Things and its Enablers (INTHITEN). Conference, State University of Telecommunication, St. Petersburg, Russia, June 3-4, 2013. Proceedings.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Muthanna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A.,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ProkopievA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Koucheryavy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A. The mixed telemetry/image USN in the overload conditions /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ProA.ceedings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. Conference on Advanced Communication Technology, 2014. – ICACT 2014. Phoenix Park, Korea.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Muthanna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A.,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ProkopievA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Koucheryavy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A. Comparison of protocols for Ubiquitous wireless sensor network, ICUMT 2014 - A.Muthanna. </a:t>
            </a:r>
          </a:p>
          <a:p>
            <a:pPr>
              <a:buFont typeface="Arial" pitchFamily="34" charset="0"/>
              <a:buChar char="•"/>
            </a:pP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ko-KR" dirty="0" smtClean="0">
                <a:latin typeface="Times New Roman" pitchFamily="18" charset="0"/>
                <a:cs typeface="Times New Roman" pitchFamily="18" charset="0"/>
              </a:rPr>
              <a:t>Muthanna, A., Masek, K., Hosek, J </a:t>
            </a:r>
            <a:r>
              <a:rPr lang="ru-RU" altLang="ko-KR" dirty="0" err="1" smtClean="0">
                <a:latin typeface="Times New Roman" pitchFamily="18" charset="0"/>
                <a:cs typeface="Times New Roman" pitchFamily="18" charset="0"/>
              </a:rPr>
              <a:t>Suitability</a:t>
            </a:r>
            <a:r>
              <a:rPr lang="ru-RU" altLang="ko-K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ru-RU" altLang="ko-KR" dirty="0" smtClean="0">
                <a:latin typeface="Times New Roman" pitchFamily="18" charset="0"/>
                <a:cs typeface="Times New Roman" pitchFamily="18" charset="0"/>
              </a:rPr>
              <a:t> MANET </a:t>
            </a:r>
            <a:r>
              <a:rPr lang="ru-RU" altLang="ko-KR" dirty="0" err="1" smtClean="0">
                <a:latin typeface="Times New Roman" pitchFamily="18" charset="0"/>
                <a:cs typeface="Times New Roman" pitchFamily="18" charset="0"/>
              </a:rPr>
              <a:t>Routing</a:t>
            </a:r>
            <a:r>
              <a:rPr lang="ru-RU" altLang="ko-K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 smtClean="0">
                <a:latin typeface="Times New Roman" pitchFamily="18" charset="0"/>
                <a:cs typeface="Times New Roman" pitchFamily="18" charset="0"/>
              </a:rPr>
              <a:t>Protocols</a:t>
            </a:r>
            <a:r>
              <a:rPr lang="ru-RU" altLang="ko-K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ru-RU" altLang="ko-K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ru-RU" altLang="ko-K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 smtClean="0">
                <a:latin typeface="Times New Roman" pitchFamily="18" charset="0"/>
                <a:cs typeface="Times New Roman" pitchFamily="18" charset="0"/>
              </a:rPr>
              <a:t>Next-generation</a:t>
            </a:r>
            <a:r>
              <a:rPr lang="ru-RU" altLang="ko-K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 smtClean="0">
                <a:latin typeface="Times New Roman" pitchFamily="18" charset="0"/>
                <a:cs typeface="Times New Roman" pitchFamily="18" charset="0"/>
              </a:rPr>
              <a:t>National</a:t>
            </a:r>
            <a:r>
              <a:rPr lang="ru-RU" altLang="ko-K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 smtClean="0">
                <a:latin typeface="Times New Roman" pitchFamily="18" charset="0"/>
                <a:cs typeface="Times New Roman" pitchFamily="18" charset="0"/>
              </a:rPr>
              <a:t>Security</a:t>
            </a:r>
            <a:r>
              <a:rPr lang="ru-RU" altLang="ko-K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ru-RU" altLang="ko-K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 smtClean="0">
                <a:latin typeface="Times New Roman" pitchFamily="18" charset="0"/>
                <a:cs typeface="Times New Roman" pitchFamily="18" charset="0"/>
              </a:rPr>
              <a:t>Public</a:t>
            </a:r>
            <a:r>
              <a:rPr lang="ru-RU" altLang="ko-K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 smtClean="0">
                <a:latin typeface="Times New Roman" pitchFamily="18" charset="0"/>
                <a:cs typeface="Times New Roman" pitchFamily="18" charset="0"/>
              </a:rPr>
              <a:t>Safety</a:t>
            </a:r>
            <a:r>
              <a:rPr lang="ru-RU" altLang="ko-K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 smtClean="0">
                <a:latin typeface="Times New Roman" pitchFamily="18" charset="0"/>
                <a:cs typeface="Times New Roman" pitchFamily="18" charset="0"/>
              </a:rPr>
              <a:t>Systems</a:t>
            </a:r>
            <a:r>
              <a:rPr lang="ru-RU" altLang="ko-KR" dirty="0" smtClean="0">
                <a:latin typeface="Times New Roman" pitchFamily="18" charset="0"/>
                <a:cs typeface="Times New Roman" pitchFamily="18" charset="0"/>
              </a:rPr>
              <a:t>. 15th </a:t>
            </a:r>
            <a:r>
              <a:rPr lang="ru-RU" altLang="ko-KR" dirty="0" err="1" smtClean="0">
                <a:latin typeface="Times New Roman" pitchFamily="18" charset="0"/>
                <a:cs typeface="Times New Roman" pitchFamily="18" charset="0"/>
              </a:rPr>
              <a:t>International</a:t>
            </a:r>
            <a:r>
              <a:rPr lang="ru-RU" altLang="ko-KR" dirty="0" smtClean="0">
                <a:latin typeface="Times New Roman" pitchFamily="18" charset="0"/>
                <a:cs typeface="Times New Roman" pitchFamily="18" charset="0"/>
              </a:rPr>
              <a:t> Conference, NEW2AN/ruSMART 2015, </a:t>
            </a:r>
            <a:r>
              <a:rPr lang="ru-RU" altLang="ko-KR" dirty="0" err="1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ru-RU" altLang="ko-KR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ko-KR" dirty="0" err="1" smtClean="0">
                <a:latin typeface="Times New Roman" pitchFamily="18" charset="0"/>
                <a:cs typeface="Times New Roman" pitchFamily="18" charset="0"/>
              </a:rPr>
              <a:t>Petersburg</a:t>
            </a:r>
            <a:r>
              <a:rPr lang="ru-RU" altLang="ko-K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ko-KR" dirty="0" err="1" smtClean="0">
                <a:latin typeface="Times New Roman" pitchFamily="18" charset="0"/>
                <a:cs typeface="Times New Roman" pitchFamily="18" charset="0"/>
              </a:rPr>
              <a:t>Russia</a:t>
            </a:r>
            <a:r>
              <a:rPr lang="ru-RU" altLang="ko-K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ko-KR" dirty="0" err="1" smtClean="0">
                <a:latin typeface="Times New Roman" pitchFamily="18" charset="0"/>
                <a:cs typeface="Times New Roman" pitchFamily="18" charset="0"/>
              </a:rPr>
              <a:t>August</a:t>
            </a:r>
            <a:r>
              <a:rPr lang="ru-RU" altLang="ko-KR" dirty="0" smtClean="0">
                <a:latin typeface="Times New Roman" pitchFamily="18" charset="0"/>
                <a:cs typeface="Times New Roman" pitchFamily="18" charset="0"/>
              </a:rPr>
              <a:t> 26-28, 2015. Proceedings, 9247 LNCS, </a:t>
            </a:r>
            <a:r>
              <a:rPr lang="ru-RU" altLang="ko-KR" dirty="0" err="1" smtClean="0">
                <a:latin typeface="Times New Roman" pitchFamily="18" charset="0"/>
                <a:cs typeface="Times New Roman" pitchFamily="18" charset="0"/>
              </a:rPr>
              <a:t>pp</a:t>
            </a:r>
            <a:r>
              <a:rPr lang="ru-RU" altLang="ko-KR" dirty="0" smtClean="0">
                <a:latin typeface="Times New Roman" pitchFamily="18" charset="0"/>
                <a:cs typeface="Times New Roman" pitchFamily="18" charset="0"/>
              </a:rPr>
              <a:t>. 242-253.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5018088" algn="r"/>
              </a:tabLst>
            </a:pPr>
            <a:r>
              <a:rPr lang="ru-RU" altLang="ko-KR" dirty="0" smtClean="0">
                <a:latin typeface="Times New Roman" pitchFamily="18" charset="0"/>
                <a:cs typeface="Times New Roman" pitchFamily="18" charset="0"/>
              </a:rPr>
              <a:t>   Muthanna, A., Masek, P., </a:t>
            </a:r>
            <a:r>
              <a:rPr lang="ru-RU" altLang="ko-KR" dirty="0" err="1" smtClean="0">
                <a:latin typeface="Times New Roman" pitchFamily="18" charset="0"/>
                <a:cs typeface="Times New Roman" pitchFamily="18" charset="0"/>
              </a:rPr>
              <a:t>Zeman</a:t>
            </a:r>
            <a:r>
              <a:rPr lang="ru-RU" altLang="ko-KR" dirty="0" smtClean="0">
                <a:latin typeface="Times New Roman" pitchFamily="18" charset="0"/>
                <a:cs typeface="Times New Roman" pitchFamily="18" charset="0"/>
              </a:rPr>
              <a:t>, K., Hosek, J., </a:t>
            </a:r>
            <a:r>
              <a:rPr lang="ru-RU" altLang="ko-KR" dirty="0" err="1" smtClean="0">
                <a:latin typeface="Times New Roman" pitchFamily="18" charset="0"/>
                <a:cs typeface="Times New Roman" pitchFamily="18" charset="0"/>
              </a:rPr>
              <a:t>Tinka</a:t>
            </a:r>
            <a:r>
              <a:rPr lang="ru-RU" altLang="ko-KR" dirty="0" smtClean="0">
                <a:latin typeface="Times New Roman" pitchFamily="18" charset="0"/>
                <a:cs typeface="Times New Roman" pitchFamily="18" charset="0"/>
              </a:rPr>
              <a:t>, Z., </a:t>
            </a:r>
            <a:r>
              <a:rPr lang="ru-RU" altLang="ko-KR" dirty="0" err="1" smtClean="0">
                <a:latin typeface="Times New Roman" pitchFamily="18" charset="0"/>
                <a:cs typeface="Times New Roman" pitchFamily="18" charset="0"/>
              </a:rPr>
              <a:t>Makhlouf</a:t>
            </a:r>
            <a:r>
              <a:rPr lang="ru-RU" altLang="ko-KR" dirty="0" smtClean="0">
                <a:latin typeface="Times New Roman" pitchFamily="18" charset="0"/>
                <a:cs typeface="Times New Roman" pitchFamily="18" charset="0"/>
              </a:rPr>
              <a:t>, N., </a:t>
            </a:r>
            <a:r>
              <a:rPr lang="ru-RU" altLang="ko-KR" dirty="0" err="1" smtClean="0">
                <a:latin typeface="Times New Roman" pitchFamily="18" charset="0"/>
                <a:cs typeface="Times New Roman" pitchFamily="18" charset="0"/>
              </a:rPr>
              <a:t>Novotny</a:t>
            </a:r>
            <a:r>
              <a:rPr lang="ru-RU" altLang="ko-KR" dirty="0" smtClean="0">
                <a:latin typeface="Times New Roman" pitchFamily="18" charset="0"/>
                <a:cs typeface="Times New Roman" pitchFamily="18" charset="0"/>
              </a:rPr>
              <a:t>, V. </a:t>
            </a:r>
            <a:r>
              <a:rPr lang="ru-RU" altLang="ko-KR" dirty="0" err="1" smtClean="0">
                <a:latin typeface="Times New Roman" pitchFamily="18" charset="0"/>
                <a:cs typeface="Times New Roman" pitchFamily="18" charset="0"/>
              </a:rPr>
              <a:t>User</a:t>
            </a:r>
            <a:r>
              <a:rPr lang="ru-RU" altLang="ko-K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 smtClean="0">
                <a:latin typeface="Times New Roman" pitchFamily="18" charset="0"/>
                <a:cs typeface="Times New Roman" pitchFamily="18" charset="0"/>
              </a:rPr>
              <a:t>Performance</a:t>
            </a:r>
            <a:r>
              <a:rPr lang="ru-RU" altLang="ko-K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 smtClean="0">
                <a:latin typeface="Times New Roman" pitchFamily="18" charset="0"/>
                <a:cs typeface="Times New Roman" pitchFamily="18" charset="0"/>
              </a:rPr>
              <a:t>Gains</a:t>
            </a:r>
            <a:r>
              <a:rPr lang="ru-RU" altLang="ko-K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 smtClean="0"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ru-RU" altLang="ko-K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 smtClean="0">
                <a:latin typeface="Times New Roman" pitchFamily="18" charset="0"/>
                <a:cs typeface="Times New Roman" pitchFamily="18" charset="0"/>
              </a:rPr>
              <a:t>Data</a:t>
            </a:r>
            <a:r>
              <a:rPr lang="ru-RU" altLang="ko-K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 smtClean="0">
                <a:latin typeface="Times New Roman" pitchFamily="18" charset="0"/>
                <a:cs typeface="Times New Roman" pitchFamily="18" charset="0"/>
              </a:rPr>
              <a:t>Offloading</a:t>
            </a:r>
            <a:r>
              <a:rPr lang="ru-RU" altLang="ko-K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ru-RU" altLang="ko-KR" dirty="0" smtClean="0">
                <a:latin typeface="Times New Roman" pitchFamily="18" charset="0"/>
                <a:cs typeface="Times New Roman" pitchFamily="18" charset="0"/>
              </a:rPr>
              <a:t> LTE </a:t>
            </a:r>
            <a:r>
              <a:rPr lang="ru-RU" altLang="ko-KR" dirty="0" err="1" smtClean="0">
                <a:latin typeface="Times New Roman" pitchFamily="18" charset="0"/>
                <a:cs typeface="Times New Roman" pitchFamily="18" charset="0"/>
              </a:rPr>
              <a:t>Mobile</a:t>
            </a:r>
            <a:r>
              <a:rPr lang="ru-RU" altLang="ko-K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 smtClean="0">
                <a:latin typeface="Times New Roman" pitchFamily="18" charset="0"/>
                <a:cs typeface="Times New Roman" pitchFamily="18" charset="0"/>
              </a:rPr>
              <a:t>Traffic</a:t>
            </a:r>
            <a:r>
              <a:rPr lang="ru-RU" altLang="ko-K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 smtClean="0">
                <a:latin typeface="Times New Roman" pitchFamily="18" charset="0"/>
                <a:cs typeface="Times New Roman" pitchFamily="18" charset="0"/>
              </a:rPr>
              <a:t>onto</a:t>
            </a:r>
            <a:r>
              <a:rPr lang="ru-RU" altLang="ko-K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 smtClean="0">
                <a:latin typeface="Times New Roman" pitchFamily="18" charset="0"/>
                <a:cs typeface="Times New Roman" pitchFamily="18" charset="0"/>
              </a:rPr>
              <a:t>Unlicensed</a:t>
            </a:r>
            <a:r>
              <a:rPr lang="ru-RU" altLang="ko-KR" dirty="0" smtClean="0">
                <a:latin typeface="Times New Roman" pitchFamily="18" charset="0"/>
                <a:cs typeface="Times New Roman" pitchFamily="18" charset="0"/>
              </a:rPr>
              <a:t> IEEE 802. 11 </a:t>
            </a:r>
            <a:r>
              <a:rPr lang="ru-RU" altLang="ko-KR" dirty="0" err="1" smtClean="0">
                <a:latin typeface="Times New Roman" pitchFamily="18" charset="0"/>
                <a:cs typeface="Times New Roman" pitchFamily="18" charset="0"/>
              </a:rPr>
              <a:t>Links</a:t>
            </a:r>
            <a:r>
              <a:rPr lang="ru-RU" altLang="ko-KR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ko-KR" dirty="0" err="1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ru-RU" altLang="ko-KR" dirty="0" smtClean="0">
                <a:latin typeface="Times New Roman" pitchFamily="18" charset="0"/>
                <a:cs typeface="Times New Roman" pitchFamily="18" charset="0"/>
              </a:rPr>
              <a:t> Proceedings </a:t>
            </a:r>
            <a:r>
              <a:rPr lang="ru-RU" altLang="ko-KR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ru-RU" altLang="ko-K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ru-RU" altLang="ko-KR" dirty="0" smtClean="0">
                <a:latin typeface="Times New Roman" pitchFamily="18" charset="0"/>
                <a:cs typeface="Times New Roman" pitchFamily="18" charset="0"/>
              </a:rPr>
              <a:t> 38th </a:t>
            </a:r>
            <a:r>
              <a:rPr lang="ru-RU" altLang="ko-KR" dirty="0" err="1" smtClean="0">
                <a:latin typeface="Times New Roman" pitchFamily="18" charset="0"/>
                <a:cs typeface="Times New Roman" pitchFamily="18" charset="0"/>
              </a:rPr>
              <a:t>International</a:t>
            </a:r>
            <a:r>
              <a:rPr lang="ru-RU" altLang="ko-KR" dirty="0" smtClean="0">
                <a:latin typeface="Times New Roman" pitchFamily="18" charset="0"/>
                <a:cs typeface="Times New Roman" pitchFamily="18" charset="0"/>
              </a:rPr>
              <a:t> Conference on </a:t>
            </a:r>
            <a:r>
              <a:rPr lang="ru-RU" altLang="ko-KR" dirty="0" err="1" smtClean="0">
                <a:latin typeface="Times New Roman" pitchFamily="18" charset="0"/>
                <a:cs typeface="Times New Roman" pitchFamily="18" charset="0"/>
              </a:rPr>
              <a:t>Telecommunication</a:t>
            </a:r>
            <a:r>
              <a:rPr lang="ru-RU" altLang="ko-K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ru-RU" altLang="ko-K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 smtClean="0">
                <a:latin typeface="Times New Roman" pitchFamily="18" charset="0"/>
                <a:cs typeface="Times New Roman" pitchFamily="18" charset="0"/>
              </a:rPr>
              <a:t>Signal</a:t>
            </a:r>
            <a:r>
              <a:rPr lang="ru-RU" altLang="ko-K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 smtClean="0">
                <a:latin typeface="Times New Roman" pitchFamily="18" charset="0"/>
                <a:cs typeface="Times New Roman" pitchFamily="18" charset="0"/>
              </a:rPr>
              <a:t>Processing</a:t>
            </a:r>
            <a:r>
              <a:rPr lang="ru-RU" altLang="ko-KR" dirty="0" smtClean="0">
                <a:latin typeface="Times New Roman" pitchFamily="18" charset="0"/>
                <a:cs typeface="Times New Roman" pitchFamily="18" charset="0"/>
              </a:rPr>
              <a:t>, TSP 2015. 1. </a:t>
            </a:r>
            <a:r>
              <a:rPr lang="ru-RU" altLang="ko-KR" dirty="0" err="1" smtClean="0">
                <a:latin typeface="Times New Roman" pitchFamily="18" charset="0"/>
                <a:cs typeface="Times New Roman" pitchFamily="18" charset="0"/>
              </a:rPr>
              <a:t>Prague</a:t>
            </a:r>
            <a:r>
              <a:rPr lang="ru-RU" altLang="ko-K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ko-KR" dirty="0" err="1" smtClean="0">
                <a:latin typeface="Times New Roman" pitchFamily="18" charset="0"/>
                <a:cs typeface="Times New Roman" pitchFamily="18" charset="0"/>
              </a:rPr>
              <a:t>Czech</a:t>
            </a:r>
            <a:r>
              <a:rPr lang="ru-RU" altLang="ko-K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 smtClean="0">
                <a:latin typeface="Times New Roman" pitchFamily="18" charset="0"/>
                <a:cs typeface="Times New Roman" pitchFamily="18" charset="0"/>
              </a:rPr>
              <a:t>Republic</a:t>
            </a:r>
            <a:r>
              <a:rPr lang="ru-RU" altLang="ko-KR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altLang="ko-KR" dirty="0" err="1" smtClean="0">
                <a:latin typeface="Times New Roman" pitchFamily="18" charset="0"/>
                <a:cs typeface="Times New Roman" pitchFamily="18" charset="0"/>
              </a:rPr>
              <a:t>Asszisztencia</a:t>
            </a:r>
            <a:r>
              <a:rPr lang="ru-RU" altLang="ko-K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 smtClean="0">
                <a:latin typeface="Times New Roman" pitchFamily="18" charset="0"/>
                <a:cs typeface="Times New Roman" pitchFamily="18" charset="0"/>
              </a:rPr>
              <a:t>Szervezo</a:t>
            </a:r>
            <a:r>
              <a:rPr lang="ru-RU" altLang="ko-K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dirty="0" err="1" smtClean="0">
                <a:latin typeface="Times New Roman" pitchFamily="18" charset="0"/>
                <a:cs typeface="Times New Roman" pitchFamily="18" charset="0"/>
              </a:rPr>
              <a:t>Kft</a:t>
            </a:r>
            <a:r>
              <a:rPr lang="ru-RU" altLang="ko-KR" dirty="0" smtClean="0">
                <a:latin typeface="Times New Roman" pitchFamily="18" charset="0"/>
                <a:cs typeface="Times New Roman" pitchFamily="18" charset="0"/>
              </a:rPr>
              <a:t>., 2015. </a:t>
            </a:r>
            <a:r>
              <a:rPr lang="ru-RU" altLang="ko-KR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altLang="ko-KR" dirty="0" smtClean="0">
                <a:latin typeface="Times New Roman" pitchFamily="18" charset="0"/>
                <a:cs typeface="Times New Roman" pitchFamily="18" charset="0"/>
              </a:rPr>
              <a:t>. 1-5. ISBN: 978-1-4799-8497-8.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rtl="1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5018088" algn="r"/>
              </a:tabLst>
            </a:pPr>
            <a:endParaRPr kumimoji="0" lang="ru-RU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41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en-US" dirty="0" smtClean="0"/>
              <a:t>ammarexpress@gmail.com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36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/>
        </p:nvSpPr>
        <p:spPr>
          <a:xfrm>
            <a:off x="457200" y="206375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0002"/>
              </a:buClr>
              <a:buSzPct val="25000"/>
              <a:buFont typeface="Arial"/>
              <a:buNone/>
            </a:pPr>
            <a:r>
              <a:rPr lang="ru" sz="2400" b="1" i="0" u="none" strike="noStrike" cap="none" baseline="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Операционная система Contiki </a:t>
            </a:r>
          </a:p>
        </p:txBody>
      </p:sp>
      <p:sp>
        <p:nvSpPr>
          <p:cNvPr id="95" name="Shape 95"/>
          <p:cNvSpPr txBox="1"/>
          <p:nvPr/>
        </p:nvSpPr>
        <p:spPr>
          <a:xfrm>
            <a:off x="457200" y="1200152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ru" sz="1800" b="0" i="0" u="none" strike="noStrike" cap="none" baseline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Contiki является ОС с открытым кодом, она предназначена для встроенных сетевых систем, в частности, для умных устройств (Smart Objects).</a:t>
            </a:r>
            <a:r>
              <a:rPr lang="ru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ru" sz="1800" b="0" i="0" u="none" strike="noStrike" cap="none" baseline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Первая версия ОС Contiki была выпущена командой разработчиков, работавших в сфере промышленности и научных центрах, в 2003 году.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ru" sz="1800" b="0" i="0" u="none" strike="noStrike" cap="none" baseline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Главной проекта Contiki является Адам Данкелс (Adam Dunkels), ученный из </a:t>
            </a:r>
            <a:r>
              <a:rPr lang="ru" sz="1800" b="0" i="0" strike="noStrike" cap="none" baseline="0" dirty="0"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Шведского института компьютерных наук</a:t>
            </a:r>
            <a:r>
              <a:rPr lang="ru" sz="1800" b="0" i="0" strike="noStrike" cap="none" baseline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0" i="0" strike="noStrike" cap="none" baseline="0" dirty="0">
              <a:solidFill>
                <a:srgbClr val="000000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/>
        </p:nvSpPr>
        <p:spPr>
          <a:xfrm>
            <a:off x="457200" y="206375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0002"/>
              </a:buClr>
              <a:buSzPct val="25000"/>
              <a:buFont typeface="Arial"/>
              <a:buNone/>
            </a:pPr>
            <a:r>
              <a:rPr lang="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История </a:t>
            </a:r>
            <a:r>
              <a:rPr lang="ru" sz="2400" b="1" i="0" u="none" strike="noStrike" cap="none" baseline="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развити</a:t>
            </a:r>
            <a:r>
              <a:rPr lang="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</a:t>
            </a:r>
          </a:p>
        </p:txBody>
      </p:sp>
      <p:sp>
        <p:nvSpPr>
          <p:cNvPr id="102" name="Shape 102"/>
          <p:cNvSpPr txBox="1"/>
          <p:nvPr/>
        </p:nvSpPr>
        <p:spPr>
          <a:xfrm>
            <a:off x="457200" y="1200152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dirty="0"/>
          </a:p>
          <a:p>
            <a:pPr marL="34290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ru" sz="24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Июль 2012 – релиз</a:t>
            </a:r>
            <a:r>
              <a:rPr lang="ru" sz="2400" dirty="0"/>
              <a:t> </a:t>
            </a:r>
            <a:r>
              <a:rPr lang="ru" sz="24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Contiki 2.6</a:t>
            </a:r>
          </a:p>
          <a:p>
            <a:pPr marL="342900" marR="0" lvl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ru" sz="24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Октябрь 2012 –</a:t>
            </a:r>
            <a:r>
              <a:rPr lang="ru" sz="2400" dirty="0"/>
              <a:t> переход на платформу </a:t>
            </a:r>
            <a:r>
              <a:rPr lang="ru" sz="24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github</a:t>
            </a:r>
          </a:p>
          <a:p>
            <a:pPr marL="342900" marR="0" lvl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ru" sz="24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Ноябрь 2012 - </a:t>
            </a:r>
            <a:r>
              <a:rPr lang="ru" sz="2400" dirty="0">
                <a:solidFill>
                  <a:schemeClr val="dk1"/>
                </a:solidFill>
              </a:rPr>
              <a:t>обновление стека </a:t>
            </a:r>
            <a:r>
              <a:rPr lang="ru" sz="24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IPv6/RPL </a:t>
            </a:r>
          </a:p>
          <a:p>
            <a:pPr marL="342900" marR="0" lvl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ru" sz="24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Июнь 2013 - </a:t>
            </a:r>
            <a:r>
              <a:rPr lang="ru" sz="2400" dirty="0"/>
              <a:t>Важное </a:t>
            </a:r>
            <a:r>
              <a:rPr lang="ru" sz="2400" dirty="0">
                <a:solidFill>
                  <a:schemeClr val="dk1"/>
                </a:solidFill>
              </a:rPr>
              <a:t>обновление</a:t>
            </a:r>
            <a:r>
              <a:rPr lang="ru" sz="2400" dirty="0"/>
              <a:t> </a:t>
            </a:r>
            <a:r>
              <a:rPr lang="ru" sz="24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RPL</a:t>
            </a:r>
          </a:p>
          <a:p>
            <a:pPr marL="342900" marR="0" lvl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ru" sz="24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Ноябрь 2013 - релиз Contiki </a:t>
            </a:r>
            <a:r>
              <a:rPr lang="ru" sz="24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2.7</a:t>
            </a:r>
            <a:endParaRPr lang="en-US" sz="2400" b="0" i="0" u="none" strike="noStrike" cap="none" baseline="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-152400">
              <a:spcBef>
                <a:spcPts val="600"/>
              </a:spcBef>
              <a:buClr>
                <a:srgbClr val="000000"/>
              </a:buClr>
              <a:buSzPct val="25000"/>
            </a:pPr>
            <a:r>
              <a:rPr lang="en-US" sz="2400" dirty="0" smtClean="0"/>
              <a:t>            2015     - </a:t>
            </a:r>
            <a:r>
              <a:rPr lang="ru" sz="2400" dirty="0"/>
              <a:t>релиз Contiki </a:t>
            </a:r>
            <a:r>
              <a:rPr lang="en-US" sz="2400" dirty="0" smtClean="0"/>
              <a:t>3</a:t>
            </a:r>
            <a:r>
              <a:rPr lang="ru" sz="2400" dirty="0" smtClean="0"/>
              <a:t>.</a:t>
            </a:r>
            <a:r>
              <a:rPr lang="en-US" sz="2400" dirty="0" smtClean="0"/>
              <a:t>0</a:t>
            </a:r>
            <a:endParaRPr lang="en-US" sz="2400" dirty="0"/>
          </a:p>
          <a:p>
            <a:pPr marL="342900" marR="0" lvl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lang="ru" sz="2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/>
        </p:nvSpPr>
        <p:spPr>
          <a:xfrm>
            <a:off x="457200" y="206375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504D"/>
              </a:buClr>
              <a:buSzPct val="25000"/>
              <a:buFont typeface="Times New Roman"/>
              <a:buNone/>
            </a:pPr>
            <a:r>
              <a:rPr lang="ru" sz="2400" b="1" i="0" u="none" strike="noStrike" cap="none" baseline="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Различные функции ОС Contiki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457200" y="1200152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1905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05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ru" sz="1800" b="0" i="0" u="none" strike="noStrike" cap="none" baseline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управление программ</a:t>
            </a:r>
            <a:r>
              <a:rPr lang="ru" sz="1800" dirty="0">
                <a:latin typeface="Times New Roman"/>
                <a:ea typeface="Times New Roman"/>
                <a:cs typeface="Times New Roman"/>
                <a:sym typeface="Times New Roman"/>
              </a:rPr>
              <a:t>ами</a:t>
            </a:r>
            <a:r>
              <a:rPr lang="ru" sz="1800" b="0" i="0" u="none" strike="noStrike" cap="none" baseline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/процессами,</a:t>
            </a:r>
          </a:p>
          <a:p>
            <a:pPr marL="342900" marR="0" lvl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ru" sz="1800" b="0" i="0" u="none" strike="noStrike" cap="none" baseline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управление ресурсами,</a:t>
            </a:r>
          </a:p>
          <a:p>
            <a:pPr marL="342900" marR="0" lvl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ru" sz="1800" b="0" i="0" u="none" strike="noStrike" cap="none" baseline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управление памятью,</a:t>
            </a:r>
          </a:p>
          <a:p>
            <a:pPr marL="342900" marR="0" lvl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ru" sz="1800" b="0" i="0" u="none" strike="noStrike" cap="none" baseline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коммуникационное управление.</a:t>
            </a:r>
          </a:p>
          <a:p>
            <a:pPr marL="342900" marR="0" lvl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ru" sz="1800" b="0" i="0" u="none" strike="noStrike" cap="none" baseline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поддерживает полный стек IP сет</a:t>
            </a:r>
            <a:r>
              <a:rPr lang="ru" sz="1800" dirty="0">
                <a:latin typeface="Times New Roman"/>
                <a:ea typeface="Times New Roman"/>
                <a:cs typeface="Times New Roman"/>
                <a:sym typeface="Times New Roman"/>
              </a:rPr>
              <a:t>ей</a:t>
            </a:r>
            <a:r>
              <a:rPr lang="ru" sz="1800" b="0" i="0" u="none" strike="noStrike" cap="none" baseline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со стандарт</a:t>
            </a:r>
            <a:r>
              <a:rPr lang="ru" sz="1800" dirty="0">
                <a:latin typeface="Times New Roman"/>
                <a:ea typeface="Times New Roman"/>
                <a:cs typeface="Times New Roman"/>
                <a:sym typeface="Times New Roman"/>
              </a:rPr>
              <a:t>ными </a:t>
            </a:r>
            <a:r>
              <a:rPr lang="ru" sz="1800" b="0" i="0" u="none" strike="noStrike" cap="none" baseline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IP протокол</a:t>
            </a:r>
            <a:r>
              <a:rPr lang="ru" sz="1800" dirty="0">
                <a:latin typeface="Times New Roman"/>
                <a:ea typeface="Times New Roman"/>
                <a:cs typeface="Times New Roman"/>
                <a:sym typeface="Times New Roman"/>
              </a:rPr>
              <a:t>ами, такими</a:t>
            </a:r>
            <a:r>
              <a:rPr lang="ru" sz="1800" b="0" i="0" u="none" strike="noStrike" cap="none" baseline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как UDP, TCP и HTTP, а также поддерживаются стандарты для </a:t>
            </a:r>
            <a:r>
              <a:rPr lang="ru" sz="1800" dirty="0">
                <a:latin typeface="Times New Roman"/>
                <a:ea typeface="Times New Roman"/>
                <a:cs typeface="Times New Roman"/>
                <a:sym typeface="Times New Roman"/>
              </a:rPr>
              <a:t>маломощных сетей, такие </a:t>
            </a:r>
            <a:r>
              <a:rPr lang="ru" sz="1800" b="0" i="0" u="none" strike="noStrike" cap="none" baseline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</a:t>
            </a:r>
            <a:r>
              <a:rPr lang="ru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800" b="0" i="0" u="none" strike="noStrike" cap="none" baseline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6lowpan, RPL, и CoAP.</a:t>
            </a:r>
          </a:p>
          <a:p>
            <a:pPr marL="342900" marR="0" lvl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ru" sz="1800" b="0" i="0" u="none" strike="noStrike" cap="none" baseline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реализована на языке программирования «</a:t>
            </a:r>
            <a:r>
              <a:rPr lang="ru" sz="1800" b="0" i="0" u="none" strike="noStrike" cap="none" baseline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С» </a:t>
            </a:r>
            <a:r>
              <a:rPr lang="ru" sz="1800" b="0" i="0" u="none" strike="noStrike" cap="none" baseline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поддерживает ряд различных микропроцессоров и аппаратных конфигураций.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/>
        </p:nvSpPr>
        <p:spPr>
          <a:xfrm>
            <a:off x="457200" y="206375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Сетевой Стек Contiki</a:t>
            </a:r>
          </a:p>
        </p:txBody>
      </p:sp>
      <p:sp>
        <p:nvSpPr>
          <p:cNvPr id="115" name="Shape 115"/>
          <p:cNvSpPr txBox="1"/>
          <p:nvPr/>
        </p:nvSpPr>
        <p:spPr>
          <a:xfrm>
            <a:off x="457350" y="1529156"/>
            <a:ext cx="8229600" cy="335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ru" sz="2400">
                <a:solidFill>
                  <a:schemeClr val="dk1"/>
                </a:solidFill>
              </a:rPr>
              <a:t>Три сетевых стека: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ru" sz="2400">
                <a:solidFill>
                  <a:schemeClr val="dk1"/>
                </a:solidFill>
              </a:rPr>
              <a:t> - IPv6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ru" sz="2400">
                <a:solidFill>
                  <a:schemeClr val="dk1"/>
                </a:solidFill>
              </a:rPr>
              <a:t> - IPv4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ru" sz="2400">
                <a:solidFill>
                  <a:schemeClr val="dk1"/>
                </a:solidFill>
              </a:rPr>
              <a:t> - Rime - A Lightweight Layered (Communication Stack for Sensor Networks)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4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4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/>
        </p:nvSpPr>
        <p:spPr>
          <a:xfrm>
            <a:off x="457200" y="206375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SzPct val="25000"/>
              <a:buNone/>
            </a:pPr>
            <a:r>
              <a:rPr lang="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Сетевой стек </a:t>
            </a:r>
            <a:r>
              <a:rPr lang="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Contiki</a:t>
            </a:r>
            <a:endParaRPr lang="en-US" sz="2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rtl="0">
              <a:spcBef>
                <a:spcPts val="0"/>
              </a:spcBef>
              <a:buSzPct val="25000"/>
              <a:buNone/>
            </a:pPr>
            <a:endParaRPr lang="ru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Shape 121"/>
          <p:cNvSpPr txBox="1"/>
          <p:nvPr/>
        </p:nvSpPr>
        <p:spPr>
          <a:xfrm>
            <a:off x="457200" y="1200152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3" y="1371600"/>
            <a:ext cx="6243637" cy="35218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/>
        </p:nvSpPr>
        <p:spPr>
          <a:xfrm>
            <a:off x="419986" y="206375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Стек протоколов IPv6 </a:t>
            </a:r>
            <a:r>
              <a:rPr lang="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Contiki</a:t>
            </a:r>
            <a:endParaRPr lang="en-US" sz="2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ru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Shape 128"/>
          <p:cNvSpPr txBox="1"/>
          <p:nvPr/>
        </p:nvSpPr>
        <p:spPr>
          <a:xfrm>
            <a:off x="457200" y="1200152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3979" y="1189052"/>
            <a:ext cx="6337525" cy="3725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1534</TotalTime>
  <Words>1432</Words>
  <Application>Microsoft Office PowerPoint</Application>
  <PresentationFormat>Экран (16:9)</PresentationFormat>
  <Paragraphs>133</Paragraphs>
  <Slides>31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Тема1</vt:lpstr>
      <vt:lpstr>Моделирование саморганизующихся сетей на Cooja </vt:lpstr>
      <vt:lpstr>Симуляторы СОС</vt:lpstr>
      <vt:lpstr>Языки программировании симуляторов СОС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Полезные ссылки по Contiki</vt:lpstr>
      <vt:lpstr>Презентация PowerPoint</vt:lpstr>
      <vt:lpstr>Скачать и запустить симулятор 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Пример </vt:lpstr>
      <vt:lpstr>Презентация PowerPoint</vt:lpstr>
      <vt:lpstr>Презентация PowerPoint</vt:lpstr>
      <vt:lpstr>После загрузки данной программы в симулятор Cooja была создана сеть из десяти узлов, расположенных случайным образом . Возможности симулятора также позволяют располагать узлы необходимым нам способом.  </vt:lpstr>
      <vt:lpstr>Презентация PowerPoint</vt:lpstr>
      <vt:lpstr>Узлы и их IPv6-адреса </vt:lpstr>
      <vt:lpstr>Когда все узлы будут присоединены к сети, начнется процесс передачи широковещательных пакетов. Ниже показан пример рассылки UDP пакетов 4-ым узлом, которые были отправлены всем остальным узлам сети. Этот же процесс можно наблюдать на временной диаграмме : 4-ый узел отправляет пакеты («синие квадраты»), а другие узлы сети принимают эти пакеты («зеленые квадраты»). «Темно-серые полоски» отображают интервал времени, в течение которого приемник не находился в режиме сна.</vt:lpstr>
      <vt:lpstr>Когда широковещательные пакеты были отправлены 4-ым узлом и приняты остальными узлами, процесс рассылки пакетов продолжается. Рассмотрим пример широковещательной рассылки пакетов 1-ым узлом . Второй и пятый узел не получили пакет, потому что они расположены далеко от первого узла — на временной диаграмме это отмечено «красными квадратами».</vt:lpstr>
      <vt:lpstr>Презентация PowerPoint</vt:lpstr>
      <vt:lpstr>Что такое OMNeT++?</vt:lpstr>
      <vt:lpstr>Система INET Framework</vt:lpstr>
      <vt:lpstr>INET Framework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Моделирование на COOJA  </dc:title>
  <dc:creator>mohammed</dc:creator>
  <cp:lastModifiedBy>Аммар</cp:lastModifiedBy>
  <cp:revision>41</cp:revision>
  <dcterms:modified xsi:type="dcterms:W3CDTF">2017-04-24T04:05:25Z</dcterms:modified>
</cp:coreProperties>
</file>